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57"/>
  </p:notesMasterIdLst>
  <p:handoutMasterIdLst>
    <p:handoutMasterId r:id="rId58"/>
  </p:handoutMasterIdLst>
  <p:sldIdLst>
    <p:sldId id="257" r:id="rId5"/>
    <p:sldId id="323" r:id="rId6"/>
    <p:sldId id="343" r:id="rId7"/>
    <p:sldId id="273" r:id="rId8"/>
    <p:sldId id="274" r:id="rId9"/>
    <p:sldId id="275" r:id="rId10"/>
    <p:sldId id="276" r:id="rId11"/>
    <p:sldId id="329" r:id="rId12"/>
    <p:sldId id="277" r:id="rId13"/>
    <p:sldId id="342" r:id="rId14"/>
    <p:sldId id="324" r:id="rId15"/>
    <p:sldId id="346" r:id="rId16"/>
    <p:sldId id="380" r:id="rId17"/>
    <p:sldId id="347" r:id="rId18"/>
    <p:sldId id="348" r:id="rId19"/>
    <p:sldId id="334" r:id="rId20"/>
    <p:sldId id="350" r:id="rId21"/>
    <p:sldId id="351" r:id="rId22"/>
    <p:sldId id="337" r:id="rId23"/>
    <p:sldId id="352" r:id="rId24"/>
    <p:sldId id="341" r:id="rId25"/>
    <p:sldId id="378" r:id="rId26"/>
    <p:sldId id="379" r:id="rId27"/>
    <p:sldId id="280" r:id="rId28"/>
    <p:sldId id="353" r:id="rId29"/>
    <p:sldId id="288" r:id="rId30"/>
    <p:sldId id="330" r:id="rId31"/>
    <p:sldId id="354" r:id="rId32"/>
    <p:sldId id="294" r:id="rId33"/>
    <p:sldId id="355" r:id="rId34"/>
    <p:sldId id="356" r:id="rId35"/>
    <p:sldId id="357" r:id="rId36"/>
    <p:sldId id="381" r:id="rId37"/>
    <p:sldId id="382" r:id="rId38"/>
    <p:sldId id="361" r:id="rId39"/>
    <p:sldId id="364" r:id="rId40"/>
    <p:sldId id="365" r:id="rId41"/>
    <p:sldId id="363" r:id="rId42"/>
    <p:sldId id="358" r:id="rId43"/>
    <p:sldId id="366" r:id="rId44"/>
    <p:sldId id="368" r:id="rId45"/>
    <p:sldId id="369" r:id="rId46"/>
    <p:sldId id="370" r:id="rId47"/>
    <p:sldId id="371" r:id="rId48"/>
    <p:sldId id="372" r:id="rId49"/>
    <p:sldId id="373" r:id="rId50"/>
    <p:sldId id="299" r:id="rId51"/>
    <p:sldId id="374" r:id="rId52"/>
    <p:sldId id="375" r:id="rId53"/>
    <p:sldId id="376" r:id="rId54"/>
    <p:sldId id="377" r:id="rId55"/>
    <p:sldId id="319" r:id="rId56"/>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715" autoAdjust="0"/>
  </p:normalViewPr>
  <p:slideViewPr>
    <p:cSldViewPr snapToGrid="0" snapToObjects="1">
      <p:cViewPr varScale="1">
        <p:scale>
          <a:sx n="66" d="100"/>
          <a:sy n="66" d="100"/>
        </p:scale>
        <p:origin x="1373"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handoutMaster" Target="handoutMasters/handoutMaster1.xml"/><Relationship Id="rId5" Type="http://schemas.openxmlformats.org/officeDocument/2006/relationships/slide" Target="slides/slide1.xml"/><Relationship Id="rId61"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notesMaster" Target="notesMasters/notes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smtClean="0">
                <a:latin typeface="Calibri" pitchFamily="34" charset="0"/>
                <a:ea typeface="MS PGothic" pitchFamily="34" charset="-128"/>
              </a:defRPr>
            </a:lvl1pPr>
          </a:lstStyle>
          <a:p>
            <a:pPr>
              <a:defRPr/>
            </a:pPr>
            <a:endParaRPr lang="pt-PT" altLang="pt-PT"/>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atin typeface="Calibri" pitchFamily="34" charset="0"/>
                <a:ea typeface="MS PGothic" pitchFamily="34" charset="-128"/>
              </a:defRPr>
            </a:lvl1pPr>
          </a:lstStyle>
          <a:p>
            <a:pPr>
              <a:defRPr/>
            </a:pPr>
            <a:fld id="{8A4EF1FA-00C9-43A8-A492-BA60B3DDF4EF}" type="datetimeFigureOut">
              <a:rPr lang="en-US" altLang="pt-PT"/>
              <a:pPr>
                <a:defRPr/>
              </a:pPr>
              <a:t>3/15/2017</a:t>
            </a:fld>
            <a:endParaRPr lang="en-US" altLang="pt-PT"/>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smtClean="0">
                <a:latin typeface="Calibri" pitchFamily="34" charset="0"/>
                <a:ea typeface="MS PGothic" pitchFamily="34" charset="-128"/>
              </a:defRPr>
            </a:lvl1pPr>
          </a:lstStyle>
          <a:p>
            <a:pPr>
              <a:defRPr/>
            </a:pPr>
            <a:endParaRPr lang="pt-PT" altLang="pt-PT"/>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EBBD5325-AA3E-4003-93A7-FFD35B9C732B}" type="slidenum">
              <a:rPr lang="en-US" altLang="pt-PT"/>
              <a:pPr/>
              <a:t>‹#›</a:t>
            </a:fld>
            <a:endParaRPr lang="en-US" altLang="pt-PT"/>
          </a:p>
        </p:txBody>
      </p:sp>
    </p:spTree>
    <p:extLst>
      <p:ext uri="{BB962C8B-B14F-4D97-AF65-F5344CB8AC3E}">
        <p14:creationId xmlns:p14="http://schemas.microsoft.com/office/powerpoint/2010/main" val="39593858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smtClean="0">
                <a:latin typeface="Calibri" pitchFamily="34" charset="0"/>
                <a:ea typeface="MS PGothic" pitchFamily="34" charset="-128"/>
              </a:defRPr>
            </a:lvl1pPr>
          </a:lstStyle>
          <a:p>
            <a:pPr>
              <a:defRPr/>
            </a:pPr>
            <a:endParaRPr lang="pt-PT" altLang="pt-PT"/>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atin typeface="Calibri" pitchFamily="34" charset="0"/>
                <a:ea typeface="MS PGothic" pitchFamily="34" charset="-128"/>
              </a:defRPr>
            </a:lvl1pPr>
          </a:lstStyle>
          <a:p>
            <a:pPr>
              <a:defRPr/>
            </a:pPr>
            <a:fld id="{D2162631-62F4-428F-95E7-DBBEFD76F9E4}" type="datetimeFigureOut">
              <a:rPr lang="en-US" altLang="pt-PT"/>
              <a:pPr>
                <a:defRPr/>
              </a:pPr>
              <a:t>3/15/2017</a:t>
            </a:fld>
            <a:endParaRPr lang="en-US" altLang="pt-P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ga-IE" altLang="pt-PT" noProof="0"/>
              <a:t>Click to edit Master text styles</a:t>
            </a:r>
          </a:p>
          <a:p>
            <a:pPr lvl="1"/>
            <a:r>
              <a:rPr lang="ga-IE" altLang="pt-PT" noProof="0"/>
              <a:t>Second level</a:t>
            </a:r>
          </a:p>
          <a:p>
            <a:pPr lvl="2"/>
            <a:r>
              <a:rPr lang="ga-IE" altLang="pt-PT" noProof="0"/>
              <a:t>Third level</a:t>
            </a:r>
          </a:p>
          <a:p>
            <a:pPr lvl="3"/>
            <a:r>
              <a:rPr lang="ga-IE" altLang="pt-PT" noProof="0"/>
              <a:t>Fourth level</a:t>
            </a:r>
          </a:p>
          <a:p>
            <a:pPr lvl="4"/>
            <a:r>
              <a:rPr lang="ga-IE" altLang="pt-PT" noProof="0"/>
              <a:t>Fifth level</a:t>
            </a:r>
            <a:endParaRPr lang="en-US" altLang="pt-PT"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smtClean="0">
                <a:latin typeface="Calibri" pitchFamily="34" charset="0"/>
                <a:ea typeface="MS PGothic" pitchFamily="34" charset="-128"/>
              </a:defRPr>
            </a:lvl1pPr>
          </a:lstStyle>
          <a:p>
            <a:pPr>
              <a:defRPr/>
            </a:pPr>
            <a:endParaRPr lang="pt-PT" altLang="pt-P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2BC11221-C362-479F-87B7-1D029328AEA9}" type="slidenum">
              <a:rPr lang="en-US" altLang="pt-PT"/>
              <a:pPr/>
              <a:t>‹#›</a:t>
            </a:fld>
            <a:endParaRPr lang="en-US" altLang="pt-PT"/>
          </a:p>
        </p:txBody>
      </p:sp>
    </p:spTree>
    <p:extLst>
      <p:ext uri="{BB962C8B-B14F-4D97-AF65-F5344CB8AC3E}">
        <p14:creationId xmlns:p14="http://schemas.microsoft.com/office/powerpoint/2010/main" val="2487597696"/>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10"/>
          </p:nvPr>
        </p:nvSpPr>
        <p:spPr/>
        <p:txBody>
          <a:bodyPr/>
          <a:lstStyle/>
          <a:p>
            <a:fld id="{2BC11221-C362-479F-87B7-1D029328AEA9}" type="slidenum">
              <a:rPr lang="en-US" altLang="pt-PT" smtClean="0"/>
              <a:pPr/>
              <a:t>1</a:t>
            </a:fld>
            <a:endParaRPr lang="en-US" altLang="pt-PT"/>
          </a:p>
        </p:txBody>
      </p:sp>
    </p:spTree>
    <p:extLst>
      <p:ext uri="{BB962C8B-B14F-4D97-AF65-F5344CB8AC3E}">
        <p14:creationId xmlns:p14="http://schemas.microsoft.com/office/powerpoint/2010/main" val="39714630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b="1" dirty="0"/>
              <a:t>Notas para o formador: </a:t>
            </a:r>
            <a:r>
              <a:rPr lang="pt-PT" dirty="0"/>
              <a:t>Todas as definições do estudo podem ser encontradas no protocolo HALT-3 PPS</a:t>
            </a:r>
            <a:endParaRPr lang="en-US" altLang="pt-PT" dirty="0">
              <a:latin typeface="Arial" panose="020B0604020202020204" pitchFamily="34" charset="0"/>
              <a:ea typeface="ＭＳ Ｐゴシック" panose="020B0600070205080204" pitchFamily="34" charset="-128"/>
              <a:cs typeface="Arial" panose="020B0604020202020204" pitchFamily="34" charset="0"/>
            </a:endParaRPr>
          </a:p>
        </p:txBody>
      </p:sp>
      <p:sp>
        <p:nvSpPr>
          <p:cNvPr id="4915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0"/>
              </a:spcBef>
            </a:pPr>
            <a:fld id="{6099C4A1-64C8-4D58-A06E-B85873B42800}" type="slidenum">
              <a:rPr lang="en-GB" altLang="pt-PT"/>
              <a:pPr eaLnBrk="1" hangingPunct="1">
                <a:spcBef>
                  <a:spcPct val="0"/>
                </a:spcBef>
              </a:pPr>
              <a:t>13</a:t>
            </a:fld>
            <a:endParaRPr lang="en-GB" altLang="pt-PT"/>
          </a:p>
        </p:txBody>
      </p:sp>
    </p:spTree>
    <p:extLst>
      <p:ext uri="{BB962C8B-B14F-4D97-AF65-F5344CB8AC3E}">
        <p14:creationId xmlns:p14="http://schemas.microsoft.com/office/powerpoint/2010/main" val="33008527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pt-PT" altLang="pt-PT" b="1" dirty="0"/>
              <a:t>Notas para o professor: </a:t>
            </a:r>
            <a:r>
              <a:rPr lang="pt-PT" altLang="pt-PT" b="0" dirty="0"/>
              <a:t>Destaque a importância de verificar as definições dos vários fatores de risco no protocolo - quando eles estão instruindo a equipe da ala como preencher a lista de enfermaria.</a:t>
            </a:r>
            <a:endParaRPr lang="en-US" altLang="pt-PT" b="0" dirty="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BB299CD0-93FA-4599-B685-1612FC4E8969}" type="slidenum">
              <a:rPr lang="en-US" altLang="pt-PT">
                <a:latin typeface="Calibri" panose="020F0502020204030204" pitchFamily="34" charset="0"/>
              </a:rPr>
              <a:pPr/>
              <a:t>14</a:t>
            </a:fld>
            <a:endParaRPr lang="en-US" altLang="pt-PT">
              <a:latin typeface="Calibri" panose="020F0502020204030204" pitchFamily="34" charset="0"/>
            </a:endParaRPr>
          </a:p>
        </p:txBody>
      </p:sp>
    </p:spTree>
    <p:extLst>
      <p:ext uri="{BB962C8B-B14F-4D97-AF65-F5344CB8AC3E}">
        <p14:creationId xmlns:p14="http://schemas.microsoft.com/office/powerpoint/2010/main" val="3623111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tLang="pt-PT" b="1" dirty="0"/>
              <a:t>Notes to lecturer: </a:t>
            </a:r>
            <a:r>
              <a:rPr lang="en-US" altLang="pt-PT" dirty="0"/>
              <a:t>Stress the importance of checking the definitions of the various risk factors in the protocol – when they are instructing ward staff how to complete the ward list.</a:t>
            </a:r>
            <a:endParaRPr lang="en-US" altLang="pt-PT" b="1" dirty="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28889E11-B641-4062-9331-5E7E8C7F0933}" type="slidenum">
              <a:rPr lang="en-US" altLang="pt-PT">
                <a:latin typeface="Calibri" panose="020F0502020204030204" pitchFamily="34" charset="0"/>
              </a:rPr>
              <a:pPr/>
              <a:t>15</a:t>
            </a:fld>
            <a:endParaRPr lang="en-US" altLang="pt-PT">
              <a:latin typeface="Calibri" panose="020F0502020204030204" pitchFamily="34" charset="0"/>
            </a:endParaRPr>
          </a:p>
        </p:txBody>
      </p:sp>
    </p:spTree>
    <p:extLst>
      <p:ext uri="{BB962C8B-B14F-4D97-AF65-F5344CB8AC3E}">
        <p14:creationId xmlns:p14="http://schemas.microsoft.com/office/powerpoint/2010/main" val="31955068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pt-PT" altLang="pt-PT" b="1" dirty="0"/>
              <a:t>Nota para o professor: </a:t>
            </a:r>
            <a:r>
              <a:rPr lang="pt-PT" altLang="pt-PT" b="0" dirty="0"/>
              <a:t>Não há questionários para residentes inelegíveis ou para aqueles que não têm uma infeção ativa e não estão usando antimicrobianos.</a:t>
            </a:r>
            <a:endParaRPr lang="en-US" altLang="pt-PT" b="0" dirty="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962604E9-B509-4827-AB7B-07A005A6C284}" type="slidenum">
              <a:rPr lang="en-US" altLang="pt-PT">
                <a:latin typeface="Calibri" panose="020F0502020204030204" pitchFamily="34" charset="0"/>
              </a:rPr>
              <a:pPr/>
              <a:t>19</a:t>
            </a:fld>
            <a:endParaRPr lang="en-US" altLang="pt-PT">
              <a:latin typeface="Calibri" panose="020F0502020204030204" pitchFamily="34" charset="0"/>
            </a:endParaRPr>
          </a:p>
        </p:txBody>
      </p:sp>
    </p:spTree>
    <p:extLst>
      <p:ext uri="{BB962C8B-B14F-4D97-AF65-F5344CB8AC3E}">
        <p14:creationId xmlns:p14="http://schemas.microsoft.com/office/powerpoint/2010/main" val="10763798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ltLang="pt-PT" b="1"/>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27DB9237-A47C-4841-9047-B8584DA007DD}" type="slidenum">
              <a:rPr lang="en-US" altLang="pt-PT">
                <a:latin typeface="Calibri" panose="020F0502020204030204" pitchFamily="34" charset="0"/>
              </a:rPr>
              <a:pPr/>
              <a:t>20</a:t>
            </a:fld>
            <a:endParaRPr lang="en-US" altLang="pt-PT">
              <a:latin typeface="Calibri" panose="020F0502020204030204" pitchFamily="34" charset="0"/>
            </a:endParaRPr>
          </a:p>
        </p:txBody>
      </p:sp>
    </p:spTree>
    <p:extLst>
      <p:ext uri="{BB962C8B-B14F-4D97-AF65-F5344CB8AC3E}">
        <p14:creationId xmlns:p14="http://schemas.microsoft.com/office/powerpoint/2010/main" val="19835314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ltLang="pt-PT"/>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44C40FE-7383-4C7D-AEEE-42ED90EB6DA1}" type="slidenum">
              <a:rPr lang="en-US" altLang="pt-PT">
                <a:latin typeface="Calibri" panose="020F0502020204030204" pitchFamily="34" charset="0"/>
              </a:rPr>
              <a:pPr/>
              <a:t>24</a:t>
            </a:fld>
            <a:endParaRPr lang="en-US" altLang="pt-PT">
              <a:latin typeface="Calibri" panose="020F0502020204030204" pitchFamily="34" charset="0"/>
            </a:endParaRPr>
          </a:p>
        </p:txBody>
      </p:sp>
    </p:spTree>
    <p:extLst>
      <p:ext uri="{BB962C8B-B14F-4D97-AF65-F5344CB8AC3E}">
        <p14:creationId xmlns:p14="http://schemas.microsoft.com/office/powerpoint/2010/main" val="24312170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ltLang="pt-PT" b="1" dirty="0"/>
              <a:t>Notas para o formador: </a:t>
            </a:r>
            <a:r>
              <a:rPr lang="pt-PT" altLang="pt-PT" b="0" dirty="0"/>
              <a:t>Descreve as informações recolhidas pelo questionário de residente</a:t>
            </a:r>
            <a:endParaRPr lang="en-US" altLang="pt-PT" b="0" dirty="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754AE552-F04D-4932-BBA5-AA33052C08DF}" type="slidenum">
              <a:rPr lang="en-US" altLang="pt-PT">
                <a:latin typeface="Calibri" panose="020F0502020204030204" pitchFamily="34" charset="0"/>
              </a:rPr>
              <a:pPr/>
              <a:t>25</a:t>
            </a:fld>
            <a:endParaRPr lang="en-US" altLang="pt-PT">
              <a:latin typeface="Calibri" panose="020F0502020204030204" pitchFamily="34" charset="0"/>
            </a:endParaRPr>
          </a:p>
        </p:txBody>
      </p:sp>
    </p:spTree>
    <p:extLst>
      <p:ext uri="{BB962C8B-B14F-4D97-AF65-F5344CB8AC3E}">
        <p14:creationId xmlns:p14="http://schemas.microsoft.com/office/powerpoint/2010/main" val="25855565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pt-PT" b="1"/>
              <a:t>Notes to lecturer: </a:t>
            </a:r>
            <a:r>
              <a:rPr lang="en-US" altLang="pt-PT"/>
              <a:t>May wish to include example relevant to your country</a:t>
            </a:r>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98B6FD6A-FB6D-4A55-A690-A5F19E05B0A8}" type="slidenum">
              <a:rPr lang="en-US" altLang="pt-PT">
                <a:latin typeface="Calibri" panose="020F0502020204030204" pitchFamily="34" charset="0"/>
              </a:rPr>
              <a:pPr/>
              <a:t>29</a:t>
            </a:fld>
            <a:endParaRPr lang="en-US" altLang="pt-PT">
              <a:latin typeface="Calibri" panose="020F0502020204030204" pitchFamily="34" charset="0"/>
            </a:endParaRPr>
          </a:p>
        </p:txBody>
      </p:sp>
    </p:spTree>
    <p:extLst>
      <p:ext uri="{BB962C8B-B14F-4D97-AF65-F5344CB8AC3E}">
        <p14:creationId xmlns:p14="http://schemas.microsoft.com/office/powerpoint/2010/main" val="23123121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ltLang="pt-PT" b="1" dirty="0"/>
              <a:t>Notas para o conferencista: </a:t>
            </a:r>
            <a:r>
              <a:rPr lang="pt-PT" altLang="pt-PT" b="0" dirty="0"/>
              <a:t>Os registros médicos ou de enfermagem do residente indicam claramente a data final em que os agentes antimicrobianos devem ser administrados (data final) ou quando o tratamento com agentes antimicrobianos deve ser revisado pelo prescritor (data da revisão).</a:t>
            </a:r>
            <a:endParaRPr lang="en-US" altLang="pt-PT" b="0" dirty="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653DC557-A94E-412D-AEA7-CB088AEFDF1F}" type="slidenum">
              <a:rPr lang="en-US" altLang="pt-PT">
                <a:latin typeface="Calibri" panose="020F0502020204030204" pitchFamily="34" charset="0"/>
              </a:rPr>
              <a:pPr/>
              <a:t>30</a:t>
            </a:fld>
            <a:endParaRPr lang="en-US" altLang="pt-PT">
              <a:latin typeface="Calibri" panose="020F0502020204030204" pitchFamily="34" charset="0"/>
            </a:endParaRPr>
          </a:p>
        </p:txBody>
      </p:sp>
    </p:spTree>
    <p:extLst>
      <p:ext uri="{BB962C8B-B14F-4D97-AF65-F5344CB8AC3E}">
        <p14:creationId xmlns:p14="http://schemas.microsoft.com/office/powerpoint/2010/main" val="32833200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ltLang="pt-PT" b="1" dirty="0"/>
              <a:t>Notas para o conferencista</a:t>
            </a:r>
            <a:r>
              <a:rPr lang="pt-PT" altLang="pt-PT" b="0" dirty="0"/>
              <a:t>: Os registros médicos ou de enfermagem do residente indicam claramente a data final em que os agentes antimicrobianos devem ser administrados (data final) ou quando o tratamento com agentes antimicrobianos deve ser revisado pelo prescritor (data da revisão).</a:t>
            </a:r>
            <a:endParaRPr lang="en-US" altLang="pt-PT" b="0" dirty="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9D6274AB-AE2F-4970-A5A4-64573690C32A}" type="slidenum">
              <a:rPr lang="en-US" altLang="pt-PT">
                <a:latin typeface="Calibri" panose="020F0502020204030204" pitchFamily="34" charset="0"/>
              </a:rPr>
              <a:pPr/>
              <a:t>31</a:t>
            </a:fld>
            <a:endParaRPr lang="en-US" altLang="pt-PT">
              <a:latin typeface="Calibri" panose="020F0502020204030204" pitchFamily="34" charset="0"/>
            </a:endParaRPr>
          </a:p>
        </p:txBody>
      </p:sp>
    </p:spTree>
    <p:extLst>
      <p:ext uri="{BB962C8B-B14F-4D97-AF65-F5344CB8AC3E}">
        <p14:creationId xmlns:p14="http://schemas.microsoft.com/office/powerpoint/2010/main" val="78869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10"/>
          </p:nvPr>
        </p:nvSpPr>
        <p:spPr/>
        <p:txBody>
          <a:bodyPr/>
          <a:lstStyle/>
          <a:p>
            <a:fld id="{2BC11221-C362-479F-87B7-1D029328AEA9}" type="slidenum">
              <a:rPr lang="en-US" altLang="pt-PT" smtClean="0"/>
              <a:pPr/>
              <a:t>2</a:t>
            </a:fld>
            <a:endParaRPr lang="en-US" altLang="pt-PT"/>
          </a:p>
        </p:txBody>
      </p:sp>
    </p:spTree>
    <p:extLst>
      <p:ext uri="{BB962C8B-B14F-4D97-AF65-F5344CB8AC3E}">
        <p14:creationId xmlns:p14="http://schemas.microsoft.com/office/powerpoint/2010/main" val="5476105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ltLang="pt-PT"/>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F3ADB09-6D1D-4BD7-947A-06AE26A6CD4D}" type="slidenum">
              <a:rPr lang="en-US" altLang="pt-PT">
                <a:latin typeface="Calibri" panose="020F0502020204030204" pitchFamily="34" charset="0"/>
              </a:rPr>
              <a:pPr/>
              <a:t>32</a:t>
            </a:fld>
            <a:endParaRPr lang="en-US" altLang="pt-PT">
              <a:latin typeface="Calibri" panose="020F0502020204030204" pitchFamily="34" charset="0"/>
            </a:endParaRPr>
          </a:p>
        </p:txBody>
      </p:sp>
    </p:spTree>
    <p:extLst>
      <p:ext uri="{BB962C8B-B14F-4D97-AF65-F5344CB8AC3E}">
        <p14:creationId xmlns:p14="http://schemas.microsoft.com/office/powerpoint/2010/main" val="6026218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b="1" dirty="0"/>
              <a:t>Notas para o formador: </a:t>
            </a:r>
            <a:r>
              <a:rPr lang="pt-PT" dirty="0"/>
              <a:t>Todas as definições do estudo podem ser encontradas no protocolo HALT-3 PPS</a:t>
            </a:r>
            <a:endParaRPr lang="en-US" altLang="pt-PT" dirty="0">
              <a:latin typeface="Arial" panose="020B0604020202020204" pitchFamily="34" charset="0"/>
              <a:ea typeface="ＭＳ Ｐゴシック" panose="020B0600070205080204" pitchFamily="34" charset="-128"/>
              <a:cs typeface="Arial" panose="020B0604020202020204" pitchFamily="34" charset="0"/>
            </a:endParaRPr>
          </a:p>
        </p:txBody>
      </p:sp>
      <p:sp>
        <p:nvSpPr>
          <p:cNvPr id="4915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0"/>
              </a:spcBef>
            </a:pPr>
            <a:fld id="{6099C4A1-64C8-4D58-A06E-B85873B42800}" type="slidenum">
              <a:rPr lang="en-GB" altLang="pt-PT"/>
              <a:pPr eaLnBrk="1" hangingPunct="1">
                <a:spcBef>
                  <a:spcPct val="0"/>
                </a:spcBef>
              </a:pPr>
              <a:t>33</a:t>
            </a:fld>
            <a:endParaRPr lang="en-GB" altLang="pt-PT"/>
          </a:p>
        </p:txBody>
      </p:sp>
    </p:spTree>
    <p:extLst>
      <p:ext uri="{BB962C8B-B14F-4D97-AF65-F5344CB8AC3E}">
        <p14:creationId xmlns:p14="http://schemas.microsoft.com/office/powerpoint/2010/main" val="34702306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pt-PT" altLang="pt-PT" b="1" dirty="0"/>
              <a:t>Notas para o professor: </a:t>
            </a:r>
            <a:r>
              <a:rPr lang="pt-PT" altLang="pt-PT" b="0" dirty="0"/>
              <a:t>Destaque a importância de verificar as definições dos vários fatores de risco no protocolo - quando eles estão instruindo a equipe da ala como preencher a lista de enfermaria.</a:t>
            </a:r>
            <a:endParaRPr lang="en-US" altLang="pt-PT" b="0" dirty="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BB299CD0-93FA-4599-B685-1612FC4E8969}" type="slidenum">
              <a:rPr lang="en-US" altLang="pt-PT">
                <a:latin typeface="Calibri" panose="020F0502020204030204" pitchFamily="34" charset="0"/>
              </a:rPr>
              <a:pPr/>
              <a:t>34</a:t>
            </a:fld>
            <a:endParaRPr lang="en-US" altLang="pt-PT">
              <a:latin typeface="Calibri" panose="020F0502020204030204" pitchFamily="34" charset="0"/>
            </a:endParaRPr>
          </a:p>
        </p:txBody>
      </p:sp>
    </p:spTree>
    <p:extLst>
      <p:ext uri="{BB962C8B-B14F-4D97-AF65-F5344CB8AC3E}">
        <p14:creationId xmlns:p14="http://schemas.microsoft.com/office/powerpoint/2010/main" val="33473063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pt-PT" altLang="pt-PT" b="1" dirty="0"/>
              <a:t>Notas para o professor: </a:t>
            </a:r>
            <a:r>
              <a:rPr lang="pt-PT" altLang="pt-PT" b="0" dirty="0"/>
              <a:t>Discuta os sinais / sintomas constitucionais (febre, leucocitose, confusão, declínio funcional agudo)</a:t>
            </a:r>
            <a:endParaRPr lang="en-US" altLang="pt-PT" b="0" dirty="0"/>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C8EC3176-0060-49DA-BB09-89B0C257E52D}" type="slidenum">
              <a:rPr lang="en-US" altLang="pt-PT">
                <a:latin typeface="Calibri" panose="020F0502020204030204" pitchFamily="34" charset="0"/>
              </a:rPr>
              <a:pPr/>
              <a:t>35</a:t>
            </a:fld>
            <a:endParaRPr lang="en-US" altLang="pt-PT">
              <a:latin typeface="Calibri" panose="020F0502020204030204" pitchFamily="34" charset="0"/>
            </a:endParaRPr>
          </a:p>
        </p:txBody>
      </p:sp>
    </p:spTree>
    <p:extLst>
      <p:ext uri="{BB962C8B-B14F-4D97-AF65-F5344CB8AC3E}">
        <p14:creationId xmlns:p14="http://schemas.microsoft.com/office/powerpoint/2010/main" val="4075314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pt-PT" altLang="pt-PT" b="1"/>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85955E45-CF73-4D57-8EBF-FE518F8553B5}" type="slidenum">
              <a:rPr lang="en-US" altLang="pt-PT">
                <a:latin typeface="Calibri" panose="020F0502020204030204" pitchFamily="34" charset="0"/>
              </a:rPr>
              <a:pPr/>
              <a:t>36</a:t>
            </a:fld>
            <a:endParaRPr lang="en-US" altLang="pt-PT">
              <a:latin typeface="Calibri" panose="020F0502020204030204" pitchFamily="34" charset="0"/>
            </a:endParaRPr>
          </a:p>
        </p:txBody>
      </p:sp>
    </p:spTree>
    <p:extLst>
      <p:ext uri="{BB962C8B-B14F-4D97-AF65-F5344CB8AC3E}">
        <p14:creationId xmlns:p14="http://schemas.microsoft.com/office/powerpoint/2010/main" val="19921936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pt-PT" altLang="pt-PT" b="1" dirty="0"/>
              <a:t>Nota para o professor: Pode ser difícil localizar documentação suficiente de sinais e sintomas passados em residentes que foram recentemente transferidos de outro estabelecimento de saúde (por exemplo, hospital ou outro LTCF) e ainda estão recebendo tratamento (incluindo mas não se limitando a agentes antimicrobianos). Nesses casos, a lembrança de outros membros do pessoal do LTCF é uma alternativa suficiente para o uso dos algoritmos de definição de casos. Se nenhum tiver conhecimento dos sinais e sintomas do residente (ou seja, a condição do residente antes da (</a:t>
            </a:r>
            <a:r>
              <a:rPr lang="pt-PT" altLang="pt-PT" b="1" dirty="0" err="1"/>
              <a:t>re</a:t>
            </a:r>
            <a:r>
              <a:rPr lang="pt-PT" altLang="pt-PT" b="1" dirty="0"/>
              <a:t>) admissão), então o HAI pode ser relatado como uma </a:t>
            </a:r>
            <a:r>
              <a:rPr lang="pt-PT" altLang="pt-PT" b="1" dirty="0" err="1"/>
              <a:t>infecção</a:t>
            </a:r>
            <a:r>
              <a:rPr lang="pt-PT" altLang="pt-PT" b="1" dirty="0"/>
              <a:t> "importada" (código de </a:t>
            </a:r>
            <a:r>
              <a:rPr lang="pt-PT" altLang="pt-PT" b="1" dirty="0" err="1"/>
              <a:t>infecção</a:t>
            </a:r>
            <a:r>
              <a:rPr lang="pt-PT" altLang="pt-PT" b="1" dirty="0"/>
              <a:t> + "-I") sem ter que atender As definições de caso HAI.</a:t>
            </a:r>
            <a:endParaRPr lang="en-US" altLang="pt-PT" b="1" dirty="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318A744-0552-46F4-908F-D4AB182ED1F5}" type="slidenum">
              <a:rPr lang="en-US" altLang="pt-PT">
                <a:latin typeface="Calibri" panose="020F0502020204030204" pitchFamily="34" charset="0"/>
              </a:rPr>
              <a:pPr/>
              <a:t>37</a:t>
            </a:fld>
            <a:endParaRPr lang="en-US" altLang="pt-PT">
              <a:latin typeface="Calibri" panose="020F0502020204030204" pitchFamily="34" charset="0"/>
            </a:endParaRPr>
          </a:p>
        </p:txBody>
      </p:sp>
    </p:spTree>
    <p:extLst>
      <p:ext uri="{BB962C8B-B14F-4D97-AF65-F5344CB8AC3E}">
        <p14:creationId xmlns:p14="http://schemas.microsoft.com/office/powerpoint/2010/main" val="29445491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tLang="pt-PT" b="1"/>
              <a:t>Notes to lecturer: </a:t>
            </a:r>
            <a:r>
              <a:rPr lang="en-US" altLang="pt-PT"/>
              <a:t>UTI = urinary tract infection</a:t>
            </a:r>
            <a:endParaRPr lang="en-US" altLang="pt-PT" b="1"/>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3B91264F-5AC8-4B8F-AAC6-9EFF29247F32}" type="slidenum">
              <a:rPr lang="en-US" altLang="pt-PT">
                <a:latin typeface="Calibri" panose="020F0502020204030204" pitchFamily="34" charset="0"/>
              </a:rPr>
              <a:pPr/>
              <a:t>38</a:t>
            </a:fld>
            <a:endParaRPr lang="en-US" altLang="pt-PT">
              <a:latin typeface="Calibri" panose="020F0502020204030204" pitchFamily="34" charset="0"/>
            </a:endParaRPr>
          </a:p>
        </p:txBody>
      </p:sp>
    </p:spTree>
    <p:extLst>
      <p:ext uri="{BB962C8B-B14F-4D97-AF65-F5344CB8AC3E}">
        <p14:creationId xmlns:p14="http://schemas.microsoft.com/office/powerpoint/2010/main" val="18434002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ltLang="pt-PT" dirty="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72BBD943-53F3-496F-9979-19C69AA31C40}" type="slidenum">
              <a:rPr lang="en-US" altLang="pt-PT">
                <a:latin typeface="Calibri" panose="020F0502020204030204" pitchFamily="34" charset="0"/>
              </a:rPr>
              <a:pPr/>
              <a:t>39</a:t>
            </a:fld>
            <a:endParaRPr lang="en-US" altLang="pt-PT">
              <a:latin typeface="Calibri" panose="020F0502020204030204" pitchFamily="34" charset="0"/>
            </a:endParaRPr>
          </a:p>
        </p:txBody>
      </p:sp>
    </p:spTree>
    <p:extLst>
      <p:ext uri="{BB962C8B-B14F-4D97-AF65-F5344CB8AC3E}">
        <p14:creationId xmlns:p14="http://schemas.microsoft.com/office/powerpoint/2010/main" val="37482927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ltLang="pt-PT"/>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C800D86A-6E6B-415C-85B2-902C9E6E07F7}" type="slidenum">
              <a:rPr lang="en-US" altLang="pt-PT">
                <a:latin typeface="Calibri" panose="020F0502020204030204" pitchFamily="34" charset="0"/>
              </a:rPr>
              <a:pPr/>
              <a:t>40</a:t>
            </a:fld>
            <a:endParaRPr lang="en-US" altLang="pt-PT">
              <a:latin typeface="Calibri" panose="020F0502020204030204" pitchFamily="34" charset="0"/>
            </a:endParaRPr>
          </a:p>
        </p:txBody>
      </p:sp>
    </p:spTree>
    <p:extLst>
      <p:ext uri="{BB962C8B-B14F-4D97-AF65-F5344CB8AC3E}">
        <p14:creationId xmlns:p14="http://schemas.microsoft.com/office/powerpoint/2010/main" val="5376495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GB" altLang="pt-PT"/>
          </a:p>
        </p:txBody>
      </p:sp>
      <p:sp>
        <p:nvSpPr>
          <p:cNvPr id="86020" name="Segnaposto numero diapositiva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r"/>
            <a:fld id="{1A6A2B04-25A2-477A-B6AA-EA6C9A3C83B1}" type="slidenum">
              <a:rPr lang="it-IT" altLang="pt-PT" sz="1200">
                <a:latin typeface="Calibri" panose="020F0502020204030204" pitchFamily="34" charset="0"/>
                <a:cs typeface="Arial" panose="020B0604020202020204" pitchFamily="34" charset="0"/>
              </a:rPr>
              <a:pPr algn="r"/>
              <a:t>41</a:t>
            </a:fld>
            <a:endParaRPr lang="it-IT" altLang="pt-PT" sz="1200">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53156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pt-PT" altLang="pt-PT" dirty="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98E8E593-67A3-4862-9057-F524A88A8895}" type="slidenum">
              <a:rPr lang="en-US" altLang="pt-PT">
                <a:latin typeface="Calibri" panose="020F0502020204030204" pitchFamily="34" charset="0"/>
              </a:rPr>
              <a:pPr/>
              <a:t>4</a:t>
            </a:fld>
            <a:endParaRPr lang="en-US" altLang="pt-PT">
              <a:latin typeface="Calibri" panose="020F0502020204030204" pitchFamily="34" charset="0"/>
            </a:endParaRPr>
          </a:p>
        </p:txBody>
      </p:sp>
    </p:spTree>
    <p:extLst>
      <p:ext uri="{BB962C8B-B14F-4D97-AF65-F5344CB8AC3E}">
        <p14:creationId xmlns:p14="http://schemas.microsoft.com/office/powerpoint/2010/main" val="10018298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GB" altLang="pt-PT"/>
          </a:p>
        </p:txBody>
      </p:sp>
      <p:sp>
        <p:nvSpPr>
          <p:cNvPr id="87044" name="Segnaposto numero diapositiva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r"/>
            <a:fld id="{DED40931-CE88-4FF8-A65D-35D756C2103C}" type="slidenum">
              <a:rPr lang="it-IT" altLang="pt-PT" sz="1200">
                <a:latin typeface="Calibri" panose="020F0502020204030204" pitchFamily="34" charset="0"/>
                <a:cs typeface="Arial" panose="020B0604020202020204" pitchFamily="34" charset="0"/>
              </a:rPr>
              <a:pPr algn="r"/>
              <a:t>42</a:t>
            </a:fld>
            <a:endParaRPr lang="it-IT" altLang="pt-PT" sz="1200">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644013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GB" altLang="pt-PT" dirty="0"/>
          </a:p>
        </p:txBody>
      </p:sp>
      <p:sp>
        <p:nvSpPr>
          <p:cNvPr id="88068" name="Segnaposto numero diapositiva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r"/>
            <a:fld id="{98CC96C8-B1D5-4A01-8377-D56AAB4CCFB7}" type="slidenum">
              <a:rPr lang="it-IT" altLang="pt-PT" sz="1200">
                <a:latin typeface="Calibri" panose="020F0502020204030204" pitchFamily="34" charset="0"/>
                <a:cs typeface="Arial" panose="020B0604020202020204" pitchFamily="34" charset="0"/>
              </a:rPr>
              <a:pPr algn="r"/>
              <a:t>43</a:t>
            </a:fld>
            <a:endParaRPr lang="it-IT" altLang="pt-PT" sz="1200">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442510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GB" altLang="pt-PT"/>
          </a:p>
        </p:txBody>
      </p:sp>
      <p:sp>
        <p:nvSpPr>
          <p:cNvPr id="89092" name="Segnaposto numero diapositiva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r"/>
            <a:fld id="{7EB712F7-0E1D-408E-BC0B-5ACFF31FAD98}" type="slidenum">
              <a:rPr lang="it-IT" altLang="pt-PT" sz="1200">
                <a:latin typeface="Calibri" panose="020F0502020204030204" pitchFamily="34" charset="0"/>
                <a:cs typeface="Arial" panose="020B0604020202020204" pitchFamily="34" charset="0"/>
              </a:rPr>
              <a:pPr algn="r"/>
              <a:t>44</a:t>
            </a:fld>
            <a:endParaRPr lang="it-IT" altLang="pt-PT" sz="1200">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8690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GB" altLang="pt-PT"/>
          </a:p>
        </p:txBody>
      </p:sp>
      <p:sp>
        <p:nvSpPr>
          <p:cNvPr id="90116" name="Segnaposto numero diapositiva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r"/>
            <a:fld id="{A05FC617-EA76-48FC-BB26-CAAA63D0ADA1}" type="slidenum">
              <a:rPr lang="it-IT" altLang="pt-PT" sz="1200">
                <a:latin typeface="Calibri" panose="020F0502020204030204" pitchFamily="34" charset="0"/>
                <a:cs typeface="Arial" panose="020B0604020202020204" pitchFamily="34" charset="0"/>
              </a:rPr>
              <a:pPr algn="r"/>
              <a:t>45</a:t>
            </a:fld>
            <a:endParaRPr lang="it-IT" altLang="pt-PT" sz="1200">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90981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GB" altLang="pt-PT"/>
          </a:p>
        </p:txBody>
      </p:sp>
      <p:sp>
        <p:nvSpPr>
          <p:cNvPr id="91140" name="Segnaposto numero diapositiva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r"/>
            <a:fld id="{5F8C5F4A-DA48-461E-908A-D7684180600D}" type="slidenum">
              <a:rPr lang="it-IT" altLang="pt-PT" sz="1200">
                <a:latin typeface="Calibri" panose="020F0502020204030204" pitchFamily="34" charset="0"/>
                <a:cs typeface="Arial" panose="020B0604020202020204" pitchFamily="34" charset="0"/>
              </a:rPr>
              <a:pPr algn="r"/>
              <a:t>46</a:t>
            </a:fld>
            <a:endParaRPr lang="it-IT" altLang="pt-PT" sz="1200">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158684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pt-PT" altLang="pt-PT" dirty="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4F51FFFB-7478-4EF3-878E-8A2705E40D5D}" type="slidenum">
              <a:rPr lang="en-US" altLang="pt-PT">
                <a:latin typeface="Calibri" panose="020F0502020204030204" pitchFamily="34" charset="0"/>
              </a:rPr>
              <a:pPr/>
              <a:t>5</a:t>
            </a:fld>
            <a:endParaRPr lang="en-US" altLang="pt-PT">
              <a:latin typeface="Calibri" panose="020F0502020204030204" pitchFamily="34" charset="0"/>
            </a:endParaRPr>
          </a:p>
        </p:txBody>
      </p:sp>
    </p:spTree>
    <p:extLst>
      <p:ext uri="{BB962C8B-B14F-4D97-AF65-F5344CB8AC3E}">
        <p14:creationId xmlns:p14="http://schemas.microsoft.com/office/powerpoint/2010/main" val="13237786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pt-PT" altLang="pt-PT"/>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DD39DEC2-3810-464B-9DCA-ACCBED727E8B}" type="slidenum">
              <a:rPr lang="en-US" altLang="pt-PT">
                <a:latin typeface="Calibri" panose="020F0502020204030204" pitchFamily="34" charset="0"/>
              </a:rPr>
              <a:pPr/>
              <a:t>6</a:t>
            </a:fld>
            <a:endParaRPr lang="en-US" altLang="pt-PT">
              <a:latin typeface="Calibri" panose="020F0502020204030204" pitchFamily="34" charset="0"/>
            </a:endParaRPr>
          </a:p>
        </p:txBody>
      </p:sp>
    </p:spTree>
    <p:extLst>
      <p:ext uri="{BB962C8B-B14F-4D97-AF65-F5344CB8AC3E}">
        <p14:creationId xmlns:p14="http://schemas.microsoft.com/office/powerpoint/2010/main" val="37598583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pt-PT" altLang="pt-PT" b="1" dirty="0"/>
              <a:t>Notas para o professor: </a:t>
            </a:r>
            <a:r>
              <a:rPr lang="pt-PT" altLang="pt-PT" b="0" dirty="0"/>
              <a:t>Os residentes que recebem cuidados ambulatoriais crónicos de forma regular no hospital de cuidados intensivos (por exemplo, hemodiálise, quimioterapia ...) não devem ser excluídos do inquérito se não forem hospitalizados (ou seja, estadia hospitalar de pelo menos uma noite) no dia do PPS</a:t>
            </a:r>
            <a:endParaRPr lang="en-US" altLang="pt-PT" b="0" dirty="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932EB0F4-838D-4D67-99B8-260D2E854ACA}" type="slidenum">
              <a:rPr lang="en-US" altLang="pt-PT">
                <a:latin typeface="Calibri" panose="020F0502020204030204" pitchFamily="34" charset="0"/>
              </a:rPr>
              <a:pPr/>
              <a:t>9</a:t>
            </a:fld>
            <a:endParaRPr lang="en-US" altLang="pt-PT">
              <a:latin typeface="Calibri" panose="020F0502020204030204" pitchFamily="34" charset="0"/>
            </a:endParaRPr>
          </a:p>
        </p:txBody>
      </p:sp>
    </p:spTree>
    <p:extLst>
      <p:ext uri="{BB962C8B-B14F-4D97-AF65-F5344CB8AC3E}">
        <p14:creationId xmlns:p14="http://schemas.microsoft.com/office/powerpoint/2010/main" val="19744493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ltLang="pt-PT" b="1"/>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D80B7022-558F-4B14-B5D9-CA956068E773}" type="slidenum">
              <a:rPr lang="en-US" altLang="pt-PT">
                <a:latin typeface="Calibri" panose="020F0502020204030204" pitchFamily="34" charset="0"/>
              </a:rPr>
              <a:pPr/>
              <a:t>10</a:t>
            </a:fld>
            <a:endParaRPr lang="en-US" altLang="pt-PT">
              <a:latin typeface="Calibri" panose="020F0502020204030204" pitchFamily="34" charset="0"/>
            </a:endParaRPr>
          </a:p>
        </p:txBody>
      </p:sp>
    </p:spTree>
    <p:extLst>
      <p:ext uri="{BB962C8B-B14F-4D97-AF65-F5344CB8AC3E}">
        <p14:creationId xmlns:p14="http://schemas.microsoft.com/office/powerpoint/2010/main" val="22264773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pt-PT" altLang="pt-PT" b="1" dirty="0"/>
              <a:t>Notas para o professor: </a:t>
            </a:r>
            <a:r>
              <a:rPr lang="pt-PT" altLang="pt-PT" b="0" dirty="0"/>
              <a:t>Destaque a importância de verificar as definições dos vários fatores de risco no protocolo - quando eles estão instruindo a equipe da ala como preencher a lista de enfermaria.</a:t>
            </a:r>
          </a:p>
          <a:p>
            <a:pPr eaLnBrk="1" hangingPunct="1">
              <a:spcBef>
                <a:spcPct val="0"/>
              </a:spcBef>
            </a:pPr>
            <a:endParaRPr lang="pt-PT" altLang="pt-PT" b="0" dirty="0"/>
          </a:p>
          <a:p>
            <a:pPr eaLnBrk="1" hangingPunct="1">
              <a:spcBef>
                <a:spcPct val="0"/>
              </a:spcBef>
            </a:pPr>
            <a:endParaRPr lang="pt-PT" altLang="pt-PT" b="1" dirty="0"/>
          </a:p>
          <a:p>
            <a:pPr eaLnBrk="1" hangingPunct="1">
              <a:spcBef>
                <a:spcPct val="0"/>
              </a:spcBef>
            </a:pPr>
            <a:endParaRPr lang="pt-PT" altLang="pt-PT" b="1" dirty="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3FCD3871-0B42-48EE-86DA-24E621240D58}" type="slidenum">
              <a:rPr lang="en-US" altLang="pt-PT">
                <a:latin typeface="Calibri" panose="020F0502020204030204" pitchFamily="34" charset="0"/>
              </a:rPr>
              <a:pPr/>
              <a:t>11</a:t>
            </a:fld>
            <a:endParaRPr lang="en-US" altLang="pt-PT">
              <a:latin typeface="Calibri" panose="020F0502020204030204" pitchFamily="34" charset="0"/>
            </a:endParaRPr>
          </a:p>
        </p:txBody>
      </p:sp>
    </p:spTree>
    <p:extLst>
      <p:ext uri="{BB962C8B-B14F-4D97-AF65-F5344CB8AC3E}">
        <p14:creationId xmlns:p14="http://schemas.microsoft.com/office/powerpoint/2010/main" val="9414879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pt-PT" altLang="pt-PT" b="1" dirty="0"/>
              <a:t>Notas para o professor: </a:t>
            </a:r>
            <a:r>
              <a:rPr lang="pt-PT" altLang="pt-PT" b="0" dirty="0"/>
              <a:t>Destaque a importância de verificar as definições dos vários fatores de risco no protocolo - quando eles estão instruindo a equipe da ala como preencher a lista de enfermaria.</a:t>
            </a:r>
            <a:endParaRPr lang="en-US" altLang="pt-PT" b="0" dirty="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6A18F08A-5746-43B9-8A11-C50EB446620C}" type="slidenum">
              <a:rPr lang="en-US" altLang="pt-PT">
                <a:latin typeface="Calibri" panose="020F0502020204030204" pitchFamily="34" charset="0"/>
              </a:rPr>
              <a:pPr/>
              <a:t>12</a:t>
            </a:fld>
            <a:endParaRPr lang="en-US" altLang="pt-PT">
              <a:latin typeface="Calibri" panose="020F0502020204030204" pitchFamily="34" charset="0"/>
            </a:endParaRPr>
          </a:p>
        </p:txBody>
      </p:sp>
    </p:spTree>
    <p:extLst>
      <p:ext uri="{BB962C8B-B14F-4D97-AF65-F5344CB8AC3E}">
        <p14:creationId xmlns:p14="http://schemas.microsoft.com/office/powerpoint/2010/main" val="25891816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1" descr="Presentation_Template_Title_n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288"/>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2"/>
          <p:cNvPicPr>
            <a:picLocks noChangeArrowheads="1"/>
          </p:cNvPicPr>
          <p:nvPr/>
        </p:nvPicPr>
        <p:blipFill>
          <a:blip r:embed="rId3">
            <a:clrChange>
              <a:clrFrom>
                <a:srgbClr val="FFFFFF"/>
              </a:clrFrom>
              <a:clrTo>
                <a:srgbClr val="FFFFFF">
                  <a:alpha val="0"/>
                </a:srgbClr>
              </a:clrTo>
            </a:clrChange>
            <a:lum bright="-6000"/>
            <a:extLst>
              <a:ext uri="{28A0092B-C50C-407E-A947-70E740481C1C}">
                <a14:useLocalDpi xmlns:a14="http://schemas.microsoft.com/office/drawing/2010/main" val="0"/>
              </a:ext>
            </a:extLst>
          </a:blip>
          <a:srcRect/>
          <a:stretch>
            <a:fillRect/>
          </a:stretch>
        </p:blipFill>
        <p:spPr bwMode="auto">
          <a:xfrm>
            <a:off x="7423150" y="504825"/>
            <a:ext cx="1263650" cy="113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1250" name="Rectangle 2"/>
          <p:cNvSpPr>
            <a:spLocks noGrp="1" noChangeArrowheads="1"/>
          </p:cNvSpPr>
          <p:nvPr>
            <p:ph type="ctrTitle"/>
          </p:nvPr>
        </p:nvSpPr>
        <p:spPr>
          <a:xfrm>
            <a:off x="323850" y="3598863"/>
            <a:ext cx="8456613" cy="514350"/>
          </a:xfrm>
        </p:spPr>
        <p:txBody>
          <a:bodyPr/>
          <a:lstStyle>
            <a:lvl1pPr>
              <a:defRPr sz="3200" b="0">
                <a:solidFill>
                  <a:schemeClr val="bg1"/>
                </a:solidFill>
              </a:defRPr>
            </a:lvl1pPr>
          </a:lstStyle>
          <a:p>
            <a:r>
              <a:rPr lang="en-US"/>
              <a:t>Click to edit Master title style</a:t>
            </a:r>
            <a:endParaRPr lang="en-GB" dirty="0"/>
          </a:p>
        </p:txBody>
      </p:sp>
      <p:sp>
        <p:nvSpPr>
          <p:cNvPr id="181251" name="Rectangle 3"/>
          <p:cNvSpPr>
            <a:spLocks noGrp="1" noChangeArrowheads="1"/>
          </p:cNvSpPr>
          <p:nvPr>
            <p:ph type="subTitle" idx="1"/>
          </p:nvPr>
        </p:nvSpPr>
        <p:spPr>
          <a:xfrm>
            <a:off x="323850" y="4318000"/>
            <a:ext cx="8456613" cy="1006475"/>
          </a:xfrm>
        </p:spPr>
        <p:txBody>
          <a:bodyPr/>
          <a:lstStyle>
            <a:lvl1pPr marL="0" indent="0">
              <a:lnSpc>
                <a:spcPct val="90000"/>
              </a:lnSpc>
              <a:defRPr sz="4000" b="1">
                <a:solidFill>
                  <a:schemeClr val="bg1"/>
                </a:solidFill>
              </a:defRPr>
            </a:lvl1pPr>
          </a:lstStyle>
          <a:p>
            <a:r>
              <a:rPr lang="en-US"/>
              <a:t>Click to edit Master subtitle style</a:t>
            </a:r>
            <a:endParaRPr lang="en-GB" dirty="0"/>
          </a:p>
        </p:txBody>
      </p:sp>
    </p:spTree>
    <p:extLst>
      <p:ext uri="{BB962C8B-B14F-4D97-AF65-F5344CB8AC3E}">
        <p14:creationId xmlns:p14="http://schemas.microsoft.com/office/powerpoint/2010/main" val="110717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a:lnSpc>
                <a:spcPts val="2600"/>
              </a:lnSpc>
              <a:spcBef>
                <a:spcPts val="300"/>
              </a:spcBef>
              <a:spcAft>
                <a:spcPts val="600"/>
              </a:spcAft>
              <a:defRPr sz="2400"/>
            </a:lvl1pPr>
            <a:lvl2pPr marL="180975" indent="-180975">
              <a:lnSpc>
                <a:spcPts val="2600"/>
              </a:lnSpc>
              <a:spcBef>
                <a:spcPts val="300"/>
              </a:spcBef>
              <a:spcAft>
                <a:spcPts val="600"/>
              </a:spcAft>
              <a:buFont typeface="Arial" pitchFamily="34" charset="0"/>
              <a:buChar char="•"/>
              <a:tabLst>
                <a:tab pos="180975" algn="l"/>
              </a:tabLst>
              <a:defRPr sz="2000">
                <a:latin typeface="Tahoma" pitchFamily="34" charset="0"/>
                <a:cs typeface="Tahoma" pitchFamily="34" charset="0"/>
              </a:defRPr>
            </a:lvl2pPr>
            <a:lvl3pPr marL="355600" indent="-174625">
              <a:lnSpc>
                <a:spcPts val="2600"/>
              </a:lnSpc>
              <a:spcBef>
                <a:spcPts val="300"/>
              </a:spcBef>
              <a:spcAft>
                <a:spcPts val="600"/>
              </a:spcAft>
              <a:buFont typeface="Tahoma" pitchFamily="34" charset="0"/>
              <a:buChar char="–"/>
              <a:defRPr sz="2000" baseline="0">
                <a:latin typeface="Tahoma" pitchFamily="34" charset="0"/>
                <a:cs typeface="Tahoma" pitchFamily="34" charset="0"/>
              </a:defRPr>
            </a:lvl3pPr>
            <a:lvl5pPr>
              <a:buNone/>
              <a:defRPr/>
            </a:lvl5pPr>
          </a:lstStyle>
          <a:p>
            <a:pPr lvl="0"/>
            <a:r>
              <a:rPr lang="en-US"/>
              <a:t>Click to edit Master text styles</a:t>
            </a:r>
          </a:p>
          <a:p>
            <a:pPr lvl="1"/>
            <a:r>
              <a:rPr lang="en-US"/>
              <a:t>Second level</a:t>
            </a:r>
          </a:p>
          <a:p>
            <a:pPr lvl="2"/>
            <a:r>
              <a:rPr lang="en-US"/>
              <a:t>Third level</a:t>
            </a:r>
          </a:p>
        </p:txBody>
      </p:sp>
      <p:sp>
        <p:nvSpPr>
          <p:cNvPr id="4" name="Slide Number Placeholder 1"/>
          <p:cNvSpPr>
            <a:spLocks noGrp="1"/>
          </p:cNvSpPr>
          <p:nvPr>
            <p:ph type="sldNum" sz="quarter" idx="10"/>
          </p:nvPr>
        </p:nvSpPr>
        <p:spPr>
          <a:xfrm>
            <a:off x="70104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2400">
                <a:solidFill>
                  <a:srgbClr val="898989"/>
                </a:solidFill>
              </a:defRPr>
            </a:lvl1pPr>
          </a:lstStyle>
          <a:p>
            <a:fld id="{B5DB71BA-4AEA-44C3-B02D-E0D858B9ED13}" type="slidenum">
              <a:rPr lang="en-US" altLang="pt-PT"/>
              <a:pPr/>
              <a:t>‹#›</a:t>
            </a:fld>
            <a:endParaRPr lang="en-US" altLang="pt-PT"/>
          </a:p>
        </p:txBody>
      </p:sp>
    </p:spTree>
    <p:extLst>
      <p:ext uri="{BB962C8B-B14F-4D97-AF65-F5344CB8AC3E}">
        <p14:creationId xmlns:p14="http://schemas.microsoft.com/office/powerpoint/2010/main" val="342854047"/>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23850" y="142875"/>
            <a:ext cx="8229600" cy="822325"/>
          </a:xfrm>
        </p:spPr>
        <p:txBody>
          <a:bodyPr/>
          <a:lstStyle/>
          <a:p>
            <a:r>
              <a:rPr lang="en-US"/>
              <a:t>Click to edit Master title style</a:t>
            </a:r>
            <a:endParaRPr lang="en-GB" dirty="0"/>
          </a:p>
        </p:txBody>
      </p:sp>
      <p:sp>
        <p:nvSpPr>
          <p:cNvPr id="3" name="Table Placeholder 2"/>
          <p:cNvSpPr>
            <a:spLocks noGrp="1"/>
          </p:cNvSpPr>
          <p:nvPr>
            <p:ph type="tbl" idx="1"/>
          </p:nvPr>
        </p:nvSpPr>
        <p:spPr>
          <a:xfrm>
            <a:off x="323850" y="1079500"/>
            <a:ext cx="8526463" cy="5162550"/>
          </a:xfrm>
        </p:spPr>
        <p:txBody>
          <a:bodyPr/>
          <a:lstStyle/>
          <a:p>
            <a:pPr lvl="0"/>
            <a:r>
              <a:rPr lang="en-US" noProof="0"/>
              <a:t>Click icon to add table</a:t>
            </a:r>
            <a:endParaRPr lang="en-GB" noProof="0"/>
          </a:p>
        </p:txBody>
      </p:sp>
      <p:sp>
        <p:nvSpPr>
          <p:cNvPr id="4" name="Slide Number Placeholder 1"/>
          <p:cNvSpPr>
            <a:spLocks noGrp="1"/>
          </p:cNvSpPr>
          <p:nvPr>
            <p:ph type="sldNum" sz="quarter" idx="10"/>
          </p:nvPr>
        </p:nvSpPr>
        <p:spPr>
          <a:xfrm>
            <a:off x="70104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2400">
                <a:solidFill>
                  <a:srgbClr val="898989"/>
                </a:solidFill>
              </a:defRPr>
            </a:lvl1pPr>
          </a:lstStyle>
          <a:p>
            <a:fld id="{EBB00491-B2E1-4C1E-A546-840D01E27DAA}" type="slidenum">
              <a:rPr lang="en-US" altLang="pt-PT"/>
              <a:pPr/>
              <a:t>‹#›</a:t>
            </a:fld>
            <a:endParaRPr lang="en-US" altLang="pt-PT"/>
          </a:p>
        </p:txBody>
      </p:sp>
    </p:spTree>
    <p:extLst>
      <p:ext uri="{BB962C8B-B14F-4D97-AF65-F5344CB8AC3E}">
        <p14:creationId xmlns:p14="http://schemas.microsoft.com/office/powerpoint/2010/main" val="979389774"/>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64093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9" descr="Presentation_Template_Innerpage_new"/>
          <p:cNvPicPr>
            <a:picLocks noChangeAspect="1" noChangeArrowheads="1"/>
          </p:cNvPicPr>
          <p:nvPr/>
        </p:nvPicPr>
        <p:blipFill>
          <a:blip r:embed="rId6">
            <a:extLst>
              <a:ext uri="{28A0092B-C50C-407E-A947-70E740481C1C}">
                <a14:useLocalDpi xmlns:a14="http://schemas.microsoft.com/office/drawing/2010/main" val="0"/>
              </a:ext>
            </a:extLst>
          </a:blip>
          <a:srcRect t="92169"/>
          <a:stretch>
            <a:fillRect/>
          </a:stretch>
        </p:blipFill>
        <p:spPr bwMode="auto">
          <a:xfrm>
            <a:off x="0" y="6321425"/>
            <a:ext cx="914400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0"/>
          <p:cNvPicPr>
            <a:picLocks noChangeArrowheads="1"/>
          </p:cNvPicPr>
          <p:nvPr/>
        </p:nvPicPr>
        <p:blipFill>
          <a:blip r:embed="rId7">
            <a:clrChange>
              <a:clrFrom>
                <a:srgbClr val="FFFFFF"/>
              </a:clrFrom>
              <a:clrTo>
                <a:srgbClr val="FFFFFF">
                  <a:alpha val="0"/>
                </a:srgbClr>
              </a:clrTo>
            </a:clrChange>
            <a:lum bright="-6000"/>
            <a:extLst>
              <a:ext uri="{28A0092B-C50C-407E-A947-70E740481C1C}">
                <a14:useLocalDpi xmlns:a14="http://schemas.microsoft.com/office/drawing/2010/main" val="0"/>
              </a:ext>
            </a:extLst>
          </a:blip>
          <a:srcRect/>
          <a:stretch>
            <a:fillRect/>
          </a:stretch>
        </p:blipFill>
        <p:spPr bwMode="auto">
          <a:xfrm>
            <a:off x="8096250" y="107950"/>
            <a:ext cx="88265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323850" y="142875"/>
            <a:ext cx="8229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pt-PT"/>
              <a:t>Click to edit Master title style</a:t>
            </a:r>
            <a:endParaRPr lang="en-GB" altLang="pt-PT"/>
          </a:p>
        </p:txBody>
      </p:sp>
      <p:sp>
        <p:nvSpPr>
          <p:cNvPr id="1029" name="Rectangle 3"/>
          <p:cNvSpPr>
            <a:spLocks noGrp="1" noChangeArrowheads="1"/>
          </p:cNvSpPr>
          <p:nvPr>
            <p:ph type="body" idx="1"/>
          </p:nvPr>
        </p:nvSpPr>
        <p:spPr bwMode="auto">
          <a:xfrm>
            <a:off x="323850" y="1079500"/>
            <a:ext cx="8526463" cy="516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pt-PT"/>
              <a:t>Click to edit Master text styles</a:t>
            </a:r>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5" r:id="rId4"/>
  </p:sldLayoutIdLst>
  <p:hf sldNum="0" hdr="0" ftr="0" dt="0"/>
  <p:txStyles>
    <p:titleStyle>
      <a:lvl1pPr algn="l" rtl="0" eaLnBrk="0" fontAlgn="base" hangingPunct="0">
        <a:lnSpc>
          <a:spcPct val="90000"/>
        </a:lnSpc>
        <a:spcBef>
          <a:spcPct val="0"/>
        </a:spcBef>
        <a:spcAft>
          <a:spcPct val="0"/>
        </a:spcAft>
        <a:defRPr sz="2800" b="1">
          <a:solidFill>
            <a:srgbClr val="69AE23"/>
          </a:solidFill>
          <a:latin typeface="Tahoma" pitchFamily="34" charset="0"/>
          <a:ea typeface="+mj-ea"/>
          <a:cs typeface="Tahoma" pitchFamily="34" charset="0"/>
        </a:defRPr>
      </a:lvl1pPr>
      <a:lvl2pPr algn="l" rtl="0" eaLnBrk="0" fontAlgn="base" hangingPunct="0">
        <a:lnSpc>
          <a:spcPct val="90000"/>
        </a:lnSpc>
        <a:spcBef>
          <a:spcPct val="0"/>
        </a:spcBef>
        <a:spcAft>
          <a:spcPct val="0"/>
        </a:spcAft>
        <a:defRPr sz="2800" b="1">
          <a:solidFill>
            <a:srgbClr val="69AE23"/>
          </a:solidFill>
          <a:latin typeface="Tahoma" pitchFamily="34" charset="0"/>
          <a:cs typeface="Tahoma" pitchFamily="34" charset="0"/>
        </a:defRPr>
      </a:lvl2pPr>
      <a:lvl3pPr algn="l" rtl="0" eaLnBrk="0" fontAlgn="base" hangingPunct="0">
        <a:lnSpc>
          <a:spcPct val="90000"/>
        </a:lnSpc>
        <a:spcBef>
          <a:spcPct val="0"/>
        </a:spcBef>
        <a:spcAft>
          <a:spcPct val="0"/>
        </a:spcAft>
        <a:defRPr sz="2800" b="1">
          <a:solidFill>
            <a:srgbClr val="69AE23"/>
          </a:solidFill>
          <a:latin typeface="Tahoma" pitchFamily="34" charset="0"/>
          <a:cs typeface="Tahoma" pitchFamily="34" charset="0"/>
        </a:defRPr>
      </a:lvl3pPr>
      <a:lvl4pPr algn="l" rtl="0" eaLnBrk="0" fontAlgn="base" hangingPunct="0">
        <a:lnSpc>
          <a:spcPct val="90000"/>
        </a:lnSpc>
        <a:spcBef>
          <a:spcPct val="0"/>
        </a:spcBef>
        <a:spcAft>
          <a:spcPct val="0"/>
        </a:spcAft>
        <a:defRPr sz="2800" b="1">
          <a:solidFill>
            <a:srgbClr val="69AE23"/>
          </a:solidFill>
          <a:latin typeface="Tahoma" pitchFamily="34" charset="0"/>
          <a:cs typeface="Tahoma" pitchFamily="34" charset="0"/>
        </a:defRPr>
      </a:lvl4pPr>
      <a:lvl5pPr algn="l" rtl="0" eaLnBrk="0" fontAlgn="base" hangingPunct="0">
        <a:lnSpc>
          <a:spcPct val="90000"/>
        </a:lnSpc>
        <a:spcBef>
          <a:spcPct val="0"/>
        </a:spcBef>
        <a:spcAft>
          <a:spcPct val="0"/>
        </a:spcAft>
        <a:defRPr sz="2800" b="1">
          <a:solidFill>
            <a:srgbClr val="69AE23"/>
          </a:solidFill>
          <a:latin typeface="Tahoma" pitchFamily="34" charset="0"/>
          <a:cs typeface="Tahoma" pitchFamily="34" charset="0"/>
        </a:defRPr>
      </a:lvl5pPr>
      <a:lvl6pPr marL="457200" algn="l" rtl="0" eaLnBrk="1" fontAlgn="base" hangingPunct="1">
        <a:lnSpc>
          <a:spcPct val="90000"/>
        </a:lnSpc>
        <a:spcBef>
          <a:spcPct val="0"/>
        </a:spcBef>
        <a:spcAft>
          <a:spcPct val="0"/>
        </a:spcAft>
        <a:defRPr sz="2800" b="1">
          <a:solidFill>
            <a:srgbClr val="333333"/>
          </a:solidFill>
          <a:latin typeface="Tahoma" pitchFamily="34" charset="0"/>
        </a:defRPr>
      </a:lvl6pPr>
      <a:lvl7pPr marL="914400" algn="l" rtl="0" eaLnBrk="1" fontAlgn="base" hangingPunct="1">
        <a:lnSpc>
          <a:spcPct val="90000"/>
        </a:lnSpc>
        <a:spcBef>
          <a:spcPct val="0"/>
        </a:spcBef>
        <a:spcAft>
          <a:spcPct val="0"/>
        </a:spcAft>
        <a:defRPr sz="2800" b="1">
          <a:solidFill>
            <a:srgbClr val="333333"/>
          </a:solidFill>
          <a:latin typeface="Tahoma" pitchFamily="34" charset="0"/>
        </a:defRPr>
      </a:lvl7pPr>
      <a:lvl8pPr marL="1371600" algn="l" rtl="0" eaLnBrk="1" fontAlgn="base" hangingPunct="1">
        <a:lnSpc>
          <a:spcPct val="90000"/>
        </a:lnSpc>
        <a:spcBef>
          <a:spcPct val="0"/>
        </a:spcBef>
        <a:spcAft>
          <a:spcPct val="0"/>
        </a:spcAft>
        <a:defRPr sz="2800" b="1">
          <a:solidFill>
            <a:srgbClr val="333333"/>
          </a:solidFill>
          <a:latin typeface="Tahoma" pitchFamily="34" charset="0"/>
        </a:defRPr>
      </a:lvl8pPr>
      <a:lvl9pPr marL="1828800" algn="l" rtl="0" eaLnBrk="1" fontAlgn="base" hangingPunct="1">
        <a:lnSpc>
          <a:spcPct val="90000"/>
        </a:lnSpc>
        <a:spcBef>
          <a:spcPct val="0"/>
        </a:spcBef>
        <a:spcAft>
          <a:spcPct val="0"/>
        </a:spcAft>
        <a:defRPr sz="2800" b="1">
          <a:solidFill>
            <a:srgbClr val="333333"/>
          </a:solidFill>
          <a:latin typeface="Tahoma" pitchFamily="34" charset="0"/>
        </a:defRPr>
      </a:lvl9pPr>
    </p:titleStyle>
    <p:bodyStyle>
      <a:lvl1pPr marL="342900" indent="-342900" algn="l" rtl="0" eaLnBrk="0" fontAlgn="base" hangingPunct="0">
        <a:lnSpc>
          <a:spcPct val="90000"/>
        </a:lnSpc>
        <a:spcBef>
          <a:spcPts val="300"/>
        </a:spcBef>
        <a:spcAft>
          <a:spcPts val="600"/>
        </a:spcAft>
        <a:buFont typeface="Wingdings" panose="05000000000000000000" pitchFamily="2" charset="2"/>
        <a:defRPr sz="2400">
          <a:solidFill>
            <a:schemeClr val="tx1"/>
          </a:solidFill>
          <a:latin typeface="Tahoma" pitchFamily="34" charset="0"/>
          <a:ea typeface="+mn-ea"/>
          <a:cs typeface="Tahoma" pitchFamily="34" charset="0"/>
        </a:defRPr>
      </a:lvl1pPr>
      <a:lvl2pPr marL="714375" indent="-265113" algn="l" rtl="0" eaLnBrk="0" fontAlgn="base" hangingPunct="0">
        <a:lnSpc>
          <a:spcPct val="90000"/>
        </a:lnSpc>
        <a:spcBef>
          <a:spcPct val="0"/>
        </a:spcBef>
        <a:spcAft>
          <a:spcPct val="25000"/>
        </a:spcAft>
        <a:buChar char="–"/>
        <a:defRPr sz="2400">
          <a:solidFill>
            <a:schemeClr val="tx1"/>
          </a:solidFill>
          <a:latin typeface="+mn-lt"/>
          <a:cs typeface="Tahoma" pitchFamily="34" charset="0"/>
        </a:defRPr>
      </a:lvl2pPr>
      <a:lvl3pPr marL="1150938" indent="-228600" algn="l" rtl="0" eaLnBrk="0" fontAlgn="base" hangingPunct="0">
        <a:spcBef>
          <a:spcPct val="20000"/>
        </a:spcBef>
        <a:spcAft>
          <a:spcPct val="0"/>
        </a:spcAft>
        <a:defRPr>
          <a:solidFill>
            <a:schemeClr val="tx1"/>
          </a:solidFill>
          <a:latin typeface="+mn-lt"/>
          <a:cs typeface="Tahoma" pitchFamily="34" charset="0"/>
        </a:defRPr>
      </a:lvl3pPr>
      <a:lvl4pPr marL="1600200" indent="-228600" algn="l" rtl="0" eaLnBrk="0" fontAlgn="base" hangingPunct="0">
        <a:spcBef>
          <a:spcPct val="20000"/>
        </a:spcBef>
        <a:spcAft>
          <a:spcPct val="0"/>
        </a:spcAft>
        <a:defRPr sz="1600">
          <a:solidFill>
            <a:schemeClr val="tx1"/>
          </a:solidFill>
          <a:latin typeface="+mn-lt"/>
          <a:cs typeface="Tahoma" pitchFamily="34" charset="0"/>
        </a:defRPr>
      </a:lvl4pPr>
      <a:lvl5pPr marL="2057400" indent="-228600" algn="l" rtl="0" eaLnBrk="0" fontAlgn="base" hangingPunct="0">
        <a:spcBef>
          <a:spcPct val="20000"/>
        </a:spcBef>
        <a:spcAft>
          <a:spcPct val="0"/>
        </a:spcAft>
        <a:buChar char="»"/>
        <a:defRPr sz="1600">
          <a:solidFill>
            <a:schemeClr val="tx1"/>
          </a:solidFill>
          <a:latin typeface="+mn-lt"/>
          <a:cs typeface="Tahoma" pitchFamily="34" charset="0"/>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5.png"/><Relationship Id="rId5" Type="http://schemas.openxmlformats.org/officeDocument/2006/relationships/image" Target="../media/image24.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6.png"/><Relationship Id="rId5" Type="http://schemas.openxmlformats.org/officeDocument/2006/relationships/image" Target="../media/image24.emf"/><Relationship Id="rId4" Type="http://schemas.openxmlformats.org/officeDocument/2006/relationships/oleObject" Target="../embeddings/oleObject2.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24.emf"/><Relationship Id="rId5" Type="http://schemas.openxmlformats.org/officeDocument/2006/relationships/oleObject" Target="../embeddings/oleObject3.bin"/><Relationship Id="rId4" Type="http://schemas.openxmlformats.org/officeDocument/2006/relationships/image" Target="../media/image27.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8.png"/><Relationship Id="rId5" Type="http://schemas.openxmlformats.org/officeDocument/2006/relationships/image" Target="../media/image24.emf"/><Relationship Id="rId4" Type="http://schemas.openxmlformats.org/officeDocument/2006/relationships/oleObject" Target="../embeddings/oleObject4.bin"/></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4.emf"/><Relationship Id="rId5" Type="http://schemas.openxmlformats.org/officeDocument/2006/relationships/oleObject" Target="../embeddings/oleObject5.bin"/><Relationship Id="rId4" Type="http://schemas.openxmlformats.org/officeDocument/2006/relationships/image" Target="../media/image32.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24.emf"/><Relationship Id="rId4" Type="http://schemas.openxmlformats.org/officeDocument/2006/relationships/oleObject" Target="../embeddings/oleObject6.bin"/></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42.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4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1.xml"/><Relationship Id="rId1" Type="http://schemas.openxmlformats.org/officeDocument/2006/relationships/slideLayout" Target="../slideLayouts/slideLayout4.xml"/><Relationship Id="rId5" Type="http://schemas.openxmlformats.org/officeDocument/2006/relationships/image" Target="../media/image44.png"/><Relationship Id="rId4" Type="http://schemas.openxmlformats.org/officeDocument/2006/relationships/image" Target="../media/image43.png"/></Relationships>
</file>

<file path=ppt/slides/_rels/slide4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4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3.xml"/><Relationship Id="rId1" Type="http://schemas.openxmlformats.org/officeDocument/2006/relationships/slideLayout" Target="../slideLayouts/slideLayout4.xml"/><Relationship Id="rId5" Type="http://schemas.openxmlformats.org/officeDocument/2006/relationships/image" Target="../media/image51.png"/><Relationship Id="rId4" Type="http://schemas.openxmlformats.org/officeDocument/2006/relationships/image" Target="../media/image50.png"/></Relationships>
</file>

<file path=ppt/slides/_rels/slide4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4.xml"/><Relationship Id="rId1" Type="http://schemas.openxmlformats.org/officeDocument/2006/relationships/slideLayout" Target="../slideLayouts/slideLayout4.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4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txBox="1">
            <a:spLocks/>
          </p:cNvSpPr>
          <p:nvPr/>
        </p:nvSpPr>
        <p:spPr bwMode="auto">
          <a:xfrm>
            <a:off x="323850" y="3694113"/>
            <a:ext cx="8456613"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spcBef>
                <a:spcPct val="0"/>
              </a:spcBef>
              <a:spcAft>
                <a:spcPct val="0"/>
              </a:spcAft>
              <a:buFontTx/>
              <a:buNone/>
            </a:pPr>
            <a:r>
              <a:rPr lang="fr-BE" altLang="pt-PT" sz="3200" dirty="0" err="1">
                <a:solidFill>
                  <a:schemeClr val="bg1"/>
                </a:solidFill>
              </a:rPr>
              <a:t>Apresentação</a:t>
            </a:r>
            <a:r>
              <a:rPr lang="fr-BE" altLang="pt-PT" sz="3200" dirty="0">
                <a:solidFill>
                  <a:schemeClr val="bg1"/>
                </a:solidFill>
              </a:rPr>
              <a:t> 3</a:t>
            </a:r>
            <a:endParaRPr lang="en-US" altLang="pt-PT" sz="3200" dirty="0">
              <a:solidFill>
                <a:schemeClr val="bg1"/>
              </a:solidFill>
            </a:endParaRPr>
          </a:p>
        </p:txBody>
      </p:sp>
      <p:sp>
        <p:nvSpPr>
          <p:cNvPr id="5123" name="Subtitle 4"/>
          <p:cNvSpPr txBox="1">
            <a:spLocks/>
          </p:cNvSpPr>
          <p:nvPr/>
        </p:nvSpPr>
        <p:spPr bwMode="auto">
          <a:xfrm>
            <a:off x="323850" y="4386263"/>
            <a:ext cx="8456613"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r>
              <a:rPr lang="fr-BE" altLang="pt-PT" sz="4000" b="1" dirty="0" err="1">
                <a:solidFill>
                  <a:schemeClr val="bg1"/>
                </a:solidFill>
              </a:rPr>
              <a:t>Descrições</a:t>
            </a:r>
            <a:r>
              <a:rPr lang="fr-BE" altLang="pt-PT" sz="4000" b="1" dirty="0">
                <a:solidFill>
                  <a:schemeClr val="bg1"/>
                </a:solidFill>
              </a:rPr>
              <a:t> e </a:t>
            </a:r>
            <a:r>
              <a:rPr lang="fr-BE" altLang="pt-PT" sz="4000" b="1" dirty="0" err="1">
                <a:solidFill>
                  <a:schemeClr val="bg1"/>
                </a:solidFill>
              </a:rPr>
              <a:t>preenchimento</a:t>
            </a:r>
            <a:r>
              <a:rPr lang="fr-BE" altLang="pt-PT" sz="4000" b="1" dirty="0">
                <a:solidFill>
                  <a:schemeClr val="bg1"/>
                </a:solidFill>
              </a:rPr>
              <a:t> dos </a:t>
            </a:r>
            <a:r>
              <a:rPr lang="fr-BE" altLang="pt-PT" sz="4000" b="1" dirty="0" err="1">
                <a:solidFill>
                  <a:schemeClr val="bg1"/>
                </a:solidFill>
              </a:rPr>
              <a:t>questionários</a:t>
            </a:r>
            <a:r>
              <a:rPr lang="fr-BE" altLang="pt-PT" sz="4000" b="1" dirty="0">
                <a:solidFill>
                  <a:schemeClr val="bg1"/>
                </a:solidFill>
              </a:rPr>
              <a:t> - Parte 2</a:t>
            </a:r>
            <a:endParaRPr lang="en-US" altLang="pt-PT" sz="4000" b="1" dirty="0">
              <a:solidFill>
                <a:schemeClr val="bg1"/>
              </a:solidFill>
            </a:endParaRPr>
          </a:p>
        </p:txBody>
      </p:sp>
      <p:pic>
        <p:nvPicPr>
          <p:cNvPr id="2" name="Imagem 1"/>
          <p:cNvPicPr>
            <a:picLocks noChangeAspect="1"/>
          </p:cNvPicPr>
          <p:nvPr/>
        </p:nvPicPr>
        <p:blipFill>
          <a:blip r:embed="rId3"/>
          <a:stretch>
            <a:fillRect/>
          </a:stretch>
        </p:blipFill>
        <p:spPr>
          <a:xfrm>
            <a:off x="4126127" y="1555571"/>
            <a:ext cx="2377646" cy="1886022"/>
          </a:xfrm>
          <a:prstGeom prst="rect">
            <a:avLst/>
          </a:prstGeom>
        </p:spPr>
      </p:pic>
      <p:pic>
        <p:nvPicPr>
          <p:cNvPr id="3" name="Imagem 2"/>
          <p:cNvPicPr>
            <a:picLocks noChangeAspect="1"/>
          </p:cNvPicPr>
          <p:nvPr/>
        </p:nvPicPr>
        <p:blipFill>
          <a:blip r:embed="rId4"/>
          <a:stretch>
            <a:fillRect/>
          </a:stretch>
        </p:blipFill>
        <p:spPr>
          <a:xfrm>
            <a:off x="6394466" y="1963820"/>
            <a:ext cx="2749534" cy="110956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801688"/>
            <a:ext cx="8207375" cy="555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a:spLocks noChangeArrowheads="1"/>
          </p:cNvSpPr>
          <p:nvPr/>
        </p:nvSpPr>
        <p:spPr bwMode="auto">
          <a:xfrm>
            <a:off x="3246438" y="5016500"/>
            <a:ext cx="5046662" cy="179388"/>
          </a:xfrm>
          <a:prstGeom prst="rect">
            <a:avLst/>
          </a:prstGeom>
          <a:solidFill>
            <a:schemeClr val="tx1"/>
          </a:solidFill>
          <a:ln w="9525">
            <a:solidFill>
              <a:schemeClr val="tx1"/>
            </a:solidFill>
            <a:miter lim="800000"/>
            <a:headEnd/>
            <a:tailEnd/>
          </a:ln>
          <a:effectLst>
            <a:outerShdw blurRad="63500" dist="23000" dir="5400000" rotWithShape="0">
              <a:srgbClr val="000000">
                <a:alpha val="34998"/>
              </a:srgbClr>
            </a:outerShdw>
          </a:effec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sp>
        <p:nvSpPr>
          <p:cNvPr id="7" name="Rectangle 6"/>
          <p:cNvSpPr>
            <a:spLocks noChangeArrowheads="1"/>
          </p:cNvSpPr>
          <p:nvPr/>
        </p:nvSpPr>
        <p:spPr bwMode="auto">
          <a:xfrm>
            <a:off x="3246438" y="5702300"/>
            <a:ext cx="5046662" cy="179388"/>
          </a:xfrm>
          <a:prstGeom prst="rect">
            <a:avLst/>
          </a:prstGeom>
          <a:solidFill>
            <a:schemeClr val="tx1"/>
          </a:solidFill>
          <a:ln w="9525">
            <a:solidFill>
              <a:schemeClr val="tx1"/>
            </a:solidFill>
            <a:miter lim="800000"/>
            <a:headEnd/>
            <a:tailEnd/>
          </a:ln>
          <a:effectLst>
            <a:outerShdw blurRad="63500" dist="23000" dir="5400000" rotWithShape="0">
              <a:srgbClr val="000000">
                <a:alpha val="34998"/>
              </a:srgbClr>
            </a:outerShdw>
          </a:effec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sp>
        <p:nvSpPr>
          <p:cNvPr id="14" name="Rounded Rectangle 13"/>
          <p:cNvSpPr/>
          <p:nvPr/>
        </p:nvSpPr>
        <p:spPr>
          <a:xfrm>
            <a:off x="273050" y="900113"/>
            <a:ext cx="3136900" cy="2262187"/>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eaLnBrk="1" hangingPunct="1">
              <a:defRPr/>
            </a:pPr>
            <a:r>
              <a:rPr lang="en-IE" altLang="pt-PT" sz="2000" b="1" dirty="0" err="1">
                <a:solidFill>
                  <a:srgbClr val="FFFFFF"/>
                </a:solidFill>
                <a:latin typeface="Tahoma" pitchFamily="34" charset="0"/>
              </a:rPr>
              <a:t>Preencha</a:t>
            </a:r>
            <a:r>
              <a:rPr lang="en-IE" altLang="pt-PT" sz="2000" b="1" dirty="0">
                <a:solidFill>
                  <a:srgbClr val="FFFFFF"/>
                </a:solidFill>
                <a:latin typeface="Tahoma" pitchFamily="34" charset="0"/>
              </a:rPr>
              <a:t> as  </a:t>
            </a:r>
            <a:r>
              <a:rPr lang="en-IE" altLang="pt-PT" sz="2000" b="1" dirty="0" err="1">
                <a:solidFill>
                  <a:srgbClr val="FFFFFF"/>
                </a:solidFill>
                <a:latin typeface="Tahoma" pitchFamily="34" charset="0"/>
              </a:rPr>
              <a:t>colunas</a:t>
            </a:r>
            <a:r>
              <a:rPr lang="en-IE" altLang="pt-PT" sz="2000" b="1" dirty="0">
                <a:solidFill>
                  <a:srgbClr val="FFFFFF"/>
                </a:solidFill>
                <a:latin typeface="Tahoma" pitchFamily="34" charset="0"/>
              </a:rPr>
              <a:t> 4-14 </a:t>
            </a:r>
            <a:r>
              <a:rPr lang="en-IE" altLang="pt-PT" sz="2000" b="1" dirty="0" err="1">
                <a:solidFill>
                  <a:srgbClr val="FFFFFF"/>
                </a:solidFill>
                <a:latin typeface="Tahoma" pitchFamily="34" charset="0"/>
              </a:rPr>
              <a:t>apenas</a:t>
            </a:r>
            <a:r>
              <a:rPr lang="en-IE" altLang="pt-PT" sz="2000" b="1" dirty="0">
                <a:solidFill>
                  <a:srgbClr val="FFFFFF"/>
                </a:solidFill>
                <a:latin typeface="Tahoma" pitchFamily="34" charset="0"/>
              </a:rPr>
              <a:t> para </a:t>
            </a:r>
            <a:r>
              <a:rPr lang="en-IE" altLang="pt-PT" sz="2000" b="1" dirty="0" err="1">
                <a:solidFill>
                  <a:srgbClr val="FFFFFF"/>
                </a:solidFill>
                <a:latin typeface="Tahoma" pitchFamily="34" charset="0"/>
              </a:rPr>
              <a:t>residentes</a:t>
            </a:r>
            <a:r>
              <a:rPr lang="en-IE" altLang="pt-PT" sz="2000" b="1" dirty="0">
                <a:solidFill>
                  <a:srgbClr val="FFFFFF"/>
                </a:solidFill>
                <a:latin typeface="Tahoma" pitchFamily="34" charset="0"/>
              </a:rPr>
              <a:t> </a:t>
            </a:r>
            <a:r>
              <a:rPr lang="en-IE" altLang="pt-PT" sz="2000" b="1" dirty="0" err="1">
                <a:solidFill>
                  <a:srgbClr val="FFFFFF"/>
                </a:solidFill>
                <a:latin typeface="Tahoma" pitchFamily="34" charset="0"/>
              </a:rPr>
              <a:t>elegíveis</a:t>
            </a:r>
            <a:r>
              <a:rPr lang="en-IE" altLang="pt-PT" sz="2000" b="1" dirty="0">
                <a:solidFill>
                  <a:srgbClr val="FFFFFF"/>
                </a:solidFill>
                <a:latin typeface="Tahoma" pitchFamily="34" charset="0"/>
              </a:rPr>
              <a:t>.</a:t>
            </a:r>
          </a:p>
          <a:p>
            <a:pPr eaLnBrk="1" hangingPunct="1">
              <a:defRPr/>
            </a:pPr>
            <a:r>
              <a:rPr lang="en-IE" altLang="pt-PT" sz="2000" b="1" dirty="0" err="1">
                <a:solidFill>
                  <a:srgbClr val="FFFFFF"/>
                </a:solidFill>
                <a:latin typeface="Tahoma" pitchFamily="34" charset="0"/>
              </a:rPr>
              <a:t>Escreva</a:t>
            </a:r>
            <a:r>
              <a:rPr lang="en-IE" altLang="pt-PT" sz="2000" b="1" dirty="0">
                <a:solidFill>
                  <a:srgbClr val="FFFFFF"/>
                </a:solidFill>
                <a:latin typeface="Tahoma" pitchFamily="34" charset="0"/>
              </a:rPr>
              <a:t> </a:t>
            </a:r>
            <a:r>
              <a:rPr lang="en-IE" altLang="en-US" sz="2000" b="1" dirty="0">
                <a:solidFill>
                  <a:srgbClr val="FFFFFF"/>
                </a:solidFill>
                <a:latin typeface="Tahoma" pitchFamily="34" charset="0"/>
              </a:rPr>
              <a:t>"</a:t>
            </a:r>
            <a:r>
              <a:rPr lang="en-IE" altLang="pt-PT" sz="2000" b="1" dirty="0">
                <a:solidFill>
                  <a:srgbClr val="FFFFFF"/>
                </a:solidFill>
                <a:latin typeface="Tahoma" pitchFamily="34" charset="0"/>
              </a:rPr>
              <a:t>X</a:t>
            </a:r>
            <a:r>
              <a:rPr lang="en-IE" altLang="en-US" sz="2000" b="1" dirty="0">
                <a:solidFill>
                  <a:srgbClr val="FFFFFF"/>
                </a:solidFill>
                <a:latin typeface="Tahoma" pitchFamily="34" charset="0"/>
              </a:rPr>
              <a:t>"</a:t>
            </a:r>
            <a:r>
              <a:rPr lang="en-IE" altLang="pt-PT" sz="2000" b="1" dirty="0">
                <a:solidFill>
                  <a:srgbClr val="FFFFFF"/>
                </a:solidFill>
                <a:latin typeface="Tahoma" pitchFamily="34" charset="0"/>
              </a:rPr>
              <a:t> se a </a:t>
            </a:r>
            <a:r>
              <a:rPr lang="en-IE" altLang="pt-PT" sz="2000" b="1" dirty="0" err="1">
                <a:solidFill>
                  <a:srgbClr val="FFFFFF"/>
                </a:solidFill>
                <a:latin typeface="Tahoma" pitchFamily="34" charset="0"/>
              </a:rPr>
              <a:t>condição</a:t>
            </a:r>
            <a:r>
              <a:rPr lang="en-IE" altLang="pt-PT" sz="2000" b="1" dirty="0">
                <a:solidFill>
                  <a:srgbClr val="FFFFFF"/>
                </a:solidFill>
                <a:latin typeface="Tahoma" pitchFamily="34" charset="0"/>
              </a:rPr>
              <a:t> é </a:t>
            </a:r>
            <a:r>
              <a:rPr lang="en-IE" altLang="pt-PT" sz="2000" b="1" dirty="0" err="1">
                <a:solidFill>
                  <a:srgbClr val="FFFFFF"/>
                </a:solidFill>
                <a:latin typeface="Tahoma" pitchFamily="34" charset="0"/>
              </a:rPr>
              <a:t>verdadeira</a:t>
            </a:r>
            <a:r>
              <a:rPr lang="en-IE" altLang="pt-PT" sz="2000" b="1" dirty="0">
                <a:solidFill>
                  <a:srgbClr val="FFFFFF"/>
                </a:solidFill>
                <a:latin typeface="Tahoma" pitchFamily="34" charset="0"/>
              </a:rPr>
              <a:t> no </a:t>
            </a:r>
            <a:r>
              <a:rPr lang="en-IE" altLang="pt-PT" sz="2000" b="1" dirty="0" err="1">
                <a:solidFill>
                  <a:srgbClr val="FFFFFF"/>
                </a:solidFill>
                <a:latin typeface="Tahoma" pitchFamily="34" charset="0"/>
              </a:rPr>
              <a:t>dia</a:t>
            </a:r>
            <a:r>
              <a:rPr lang="en-IE" altLang="pt-PT" sz="2000" b="1" dirty="0">
                <a:solidFill>
                  <a:srgbClr val="FFFFFF"/>
                </a:solidFill>
                <a:latin typeface="Tahoma" pitchFamily="34" charset="0"/>
              </a:rPr>
              <a:t> do PPS</a:t>
            </a:r>
            <a:endParaRPr lang="en-US" altLang="pt-PT" sz="2000" b="1" dirty="0">
              <a:solidFill>
                <a:srgbClr val="FFFFFF"/>
              </a:solidFill>
              <a:latin typeface="Tahoma" pitchFamily="34" charset="0"/>
            </a:endParaRPr>
          </a:p>
        </p:txBody>
      </p:sp>
      <p:sp>
        <p:nvSpPr>
          <p:cNvPr id="14342" name="Title 2"/>
          <p:cNvSpPr>
            <a:spLocks noGrp="1"/>
          </p:cNvSpPr>
          <p:nvPr>
            <p:ph type="title"/>
          </p:nvPr>
        </p:nvSpPr>
        <p:spPr/>
        <p:txBody>
          <a:bodyPr/>
          <a:lstStyle/>
          <a:p>
            <a:r>
              <a:rPr lang="fr-BE" altLang="pt-PT" dirty="0"/>
              <a:t>PREENCHIMENTO LISTA DO SERVIÇO</a:t>
            </a:r>
            <a:br>
              <a:rPr lang="fr-BE" altLang="pt-PT" dirty="0"/>
            </a:br>
            <a:r>
              <a:rPr lang="fr-BE" altLang="pt-PT" dirty="0"/>
              <a:t> - EXEMPLO</a:t>
            </a:r>
            <a:endParaRPr lang="en-US" altLang="pt-PT"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725" y="965200"/>
            <a:ext cx="7448550"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363" name="TextBox 7"/>
          <p:cNvSpPr txBox="1">
            <a:spLocks noChangeArrowheads="1"/>
          </p:cNvSpPr>
          <p:nvPr/>
        </p:nvSpPr>
        <p:spPr bwMode="auto">
          <a:xfrm>
            <a:off x="232410" y="2935606"/>
            <a:ext cx="8820150" cy="3385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lnSpc>
                <a:spcPct val="100000"/>
              </a:lnSpc>
              <a:spcBef>
                <a:spcPct val="0"/>
              </a:spcBef>
              <a:spcAft>
                <a:spcPct val="0"/>
              </a:spcAft>
              <a:buFontTx/>
              <a:buNone/>
            </a:pPr>
            <a:r>
              <a:rPr lang="en-GB" altLang="pt-PT" sz="1600" dirty="0" err="1"/>
              <a:t>Os</a:t>
            </a:r>
            <a:r>
              <a:rPr lang="en-GB" altLang="pt-PT" sz="1600" dirty="0"/>
              <a:t> </a:t>
            </a:r>
            <a:r>
              <a:rPr lang="en-GB" altLang="pt-PT" sz="1600" dirty="0" err="1"/>
              <a:t>seguintes</a:t>
            </a:r>
            <a:r>
              <a:rPr lang="en-GB" altLang="pt-PT" sz="1600" dirty="0"/>
              <a:t> </a:t>
            </a:r>
            <a:r>
              <a:rPr lang="en-GB" altLang="pt-PT" sz="1600" b="1" dirty="0"/>
              <a:t>AGENTES ANTIMICROBIANOS </a:t>
            </a:r>
            <a:r>
              <a:rPr lang="en-GB" altLang="pt-PT" sz="1600" b="1" dirty="0" err="1"/>
              <a:t>devem</a:t>
            </a:r>
            <a:r>
              <a:rPr lang="en-GB" altLang="pt-PT" sz="1600" b="1" dirty="0"/>
              <a:t> </a:t>
            </a:r>
            <a:r>
              <a:rPr lang="en-GB" altLang="pt-PT" sz="1600" b="1" dirty="0" err="1"/>
              <a:t>ser</a:t>
            </a:r>
            <a:r>
              <a:rPr lang="en-GB" altLang="pt-PT" sz="1600" b="1" dirty="0"/>
              <a:t> </a:t>
            </a:r>
            <a:r>
              <a:rPr lang="en-GB" altLang="pt-PT" sz="1600" b="1" dirty="0" err="1">
                <a:solidFill>
                  <a:srgbClr val="FF0000"/>
                </a:solidFill>
              </a:rPr>
              <a:t>incluídos</a:t>
            </a:r>
            <a:r>
              <a:rPr lang="en-GB" altLang="pt-PT" sz="1600" b="1" dirty="0"/>
              <a:t>:</a:t>
            </a:r>
            <a:endParaRPr lang="en-US" altLang="pt-PT" sz="1600" b="1" dirty="0"/>
          </a:p>
          <a:p>
            <a:pPr>
              <a:lnSpc>
                <a:spcPct val="100000"/>
              </a:lnSpc>
              <a:spcBef>
                <a:spcPct val="0"/>
              </a:spcBef>
              <a:spcAft>
                <a:spcPct val="0"/>
              </a:spcAft>
              <a:buFont typeface="Wingdings" panose="05000000000000000000" pitchFamily="2" charset="2"/>
              <a:buChar char="§"/>
            </a:pPr>
            <a:r>
              <a:rPr lang="en-GB" altLang="pt-PT" sz="1600" dirty="0" err="1"/>
              <a:t>antibacteriano</a:t>
            </a:r>
            <a:r>
              <a:rPr lang="en-GB" altLang="pt-PT" sz="1600" dirty="0"/>
              <a:t> (J01 </a:t>
            </a:r>
            <a:r>
              <a:rPr lang="en-GB" altLang="pt-PT" sz="1600" dirty="0" err="1"/>
              <a:t>nível</a:t>
            </a:r>
            <a:r>
              <a:rPr lang="en-GB" altLang="pt-PT" sz="1600" dirty="0"/>
              <a:t> ATC), </a:t>
            </a:r>
            <a:r>
              <a:rPr lang="en-GB" altLang="pt-PT" sz="1600" dirty="0" err="1"/>
              <a:t>antimicóticos</a:t>
            </a:r>
            <a:r>
              <a:rPr lang="en-GB" altLang="pt-PT" sz="1600" dirty="0"/>
              <a:t> (J02) e </a:t>
            </a:r>
            <a:r>
              <a:rPr lang="en-GB" altLang="pt-PT" sz="1600" dirty="0" err="1"/>
              <a:t>antifúngicos</a:t>
            </a:r>
            <a:r>
              <a:rPr lang="en-GB" altLang="pt-PT" sz="1600" dirty="0"/>
              <a:t> (D01BA) para </a:t>
            </a:r>
            <a:r>
              <a:rPr lang="en-GB" altLang="pt-PT" sz="1600" u="sng" dirty="0" err="1"/>
              <a:t>uso</a:t>
            </a:r>
            <a:r>
              <a:rPr lang="en-GB" altLang="pt-PT" sz="1600" u="sng" dirty="0"/>
              <a:t> </a:t>
            </a:r>
            <a:r>
              <a:rPr lang="en-GB" altLang="pt-PT" sz="1600" u="sng" dirty="0" err="1"/>
              <a:t>sistémico</a:t>
            </a:r>
            <a:r>
              <a:rPr lang="en-GB" altLang="pt-PT" sz="1600" u="sng" dirty="0"/>
              <a:t> </a:t>
            </a:r>
            <a:endParaRPr lang="en-US" altLang="pt-PT" sz="1600" u="sng" dirty="0"/>
          </a:p>
          <a:p>
            <a:pPr>
              <a:lnSpc>
                <a:spcPct val="100000"/>
              </a:lnSpc>
              <a:spcBef>
                <a:spcPct val="0"/>
              </a:spcBef>
              <a:spcAft>
                <a:spcPct val="0"/>
              </a:spcAft>
              <a:buFont typeface="Wingdings" panose="05000000000000000000" pitchFamily="2" charset="2"/>
              <a:buChar char="§"/>
            </a:pPr>
            <a:r>
              <a:rPr lang="en-GB" altLang="pt-PT" sz="1600" dirty="0" err="1"/>
              <a:t>antibióticos</a:t>
            </a:r>
            <a:r>
              <a:rPr lang="en-GB" altLang="pt-PT" sz="1600" dirty="0"/>
              <a:t> </a:t>
            </a:r>
            <a:r>
              <a:rPr lang="en-GB" altLang="pt-PT" sz="1600" dirty="0" err="1"/>
              <a:t>utilizados</a:t>
            </a:r>
            <a:r>
              <a:rPr lang="en-GB" altLang="pt-PT" sz="1600" dirty="0"/>
              <a:t> </a:t>
            </a:r>
            <a:r>
              <a:rPr lang="en-GB" altLang="pt-PT" sz="1600" dirty="0" err="1"/>
              <a:t>como</a:t>
            </a:r>
            <a:r>
              <a:rPr lang="en-GB" altLang="pt-PT" sz="1600" dirty="0"/>
              <a:t> anti-</a:t>
            </a:r>
            <a:r>
              <a:rPr lang="en-GB" altLang="pt-PT" sz="1600" dirty="0" err="1"/>
              <a:t>infeciosos</a:t>
            </a:r>
            <a:r>
              <a:rPr lang="en-GB" altLang="pt-PT" sz="1600" dirty="0"/>
              <a:t> </a:t>
            </a:r>
            <a:r>
              <a:rPr lang="en-GB" altLang="pt-PT" sz="1600" dirty="0" err="1"/>
              <a:t>intestinais</a:t>
            </a:r>
            <a:r>
              <a:rPr lang="en-GB" altLang="pt-PT" sz="1600" dirty="0"/>
              <a:t> (A07AA) </a:t>
            </a:r>
            <a:endParaRPr lang="en-US" altLang="pt-PT" sz="1600" dirty="0"/>
          </a:p>
          <a:p>
            <a:pPr>
              <a:lnSpc>
                <a:spcPct val="100000"/>
              </a:lnSpc>
              <a:spcBef>
                <a:spcPct val="0"/>
              </a:spcBef>
              <a:spcAft>
                <a:spcPct val="0"/>
              </a:spcAft>
              <a:buFont typeface="Wingdings" panose="05000000000000000000" pitchFamily="2" charset="2"/>
              <a:buChar char="§"/>
            </a:pPr>
            <a:r>
              <a:rPr lang="en-GB" altLang="pt-PT" sz="1600" dirty="0" err="1"/>
              <a:t>antiprotozoários</a:t>
            </a:r>
            <a:r>
              <a:rPr lang="en-GB" altLang="pt-PT" sz="1600" dirty="0"/>
              <a:t> (P01AB)</a:t>
            </a:r>
            <a:endParaRPr lang="en-US" altLang="pt-PT" sz="1600" dirty="0"/>
          </a:p>
          <a:p>
            <a:pPr>
              <a:lnSpc>
                <a:spcPct val="100000"/>
              </a:lnSpc>
              <a:spcBef>
                <a:spcPct val="0"/>
              </a:spcBef>
              <a:spcAft>
                <a:spcPct val="0"/>
              </a:spcAft>
              <a:buFont typeface="Wingdings" panose="05000000000000000000" pitchFamily="2" charset="2"/>
              <a:buChar char="§"/>
            </a:pPr>
            <a:r>
              <a:rPr lang="en-GB" altLang="pt-PT" sz="1600" dirty="0" err="1"/>
              <a:t>antimicobacterianos</a:t>
            </a:r>
            <a:r>
              <a:rPr lang="en-GB" altLang="pt-PT" sz="1600" dirty="0"/>
              <a:t> (J04) </a:t>
            </a:r>
            <a:r>
              <a:rPr lang="en-GB" altLang="pt-PT" sz="1600" dirty="0" err="1"/>
              <a:t>quando</a:t>
            </a:r>
            <a:r>
              <a:rPr lang="en-GB" altLang="pt-PT" sz="1600" dirty="0"/>
              <a:t> </a:t>
            </a:r>
            <a:r>
              <a:rPr lang="en-GB" altLang="pt-PT" sz="1600" dirty="0" err="1"/>
              <a:t>utilizado</a:t>
            </a:r>
            <a:r>
              <a:rPr lang="en-GB" altLang="pt-PT" sz="1600" dirty="0"/>
              <a:t> para o </a:t>
            </a:r>
            <a:r>
              <a:rPr lang="en-GB" altLang="pt-PT" sz="1600" dirty="0" err="1"/>
              <a:t>tratamento</a:t>
            </a:r>
            <a:r>
              <a:rPr lang="en-GB" altLang="pt-PT" sz="1600" dirty="0"/>
              <a:t> de </a:t>
            </a:r>
            <a:r>
              <a:rPr lang="en-GB" altLang="pt-PT" sz="1600" dirty="0" err="1"/>
              <a:t>tuberculose</a:t>
            </a:r>
            <a:r>
              <a:rPr lang="en-GB" altLang="pt-PT" sz="1600" dirty="0"/>
              <a:t>, </a:t>
            </a:r>
            <a:r>
              <a:rPr lang="en-GB" altLang="pt-PT" sz="1600" dirty="0" err="1"/>
              <a:t>incluindo</a:t>
            </a:r>
            <a:r>
              <a:rPr lang="en-GB" altLang="pt-PT" sz="1600" dirty="0"/>
              <a:t> </a:t>
            </a:r>
            <a:r>
              <a:rPr lang="en-GB" altLang="pt-PT" sz="1600" dirty="0" err="1"/>
              <a:t>micobactérias</a:t>
            </a:r>
            <a:r>
              <a:rPr lang="en-GB" altLang="pt-PT" sz="1600" dirty="0"/>
              <a:t> </a:t>
            </a:r>
            <a:r>
              <a:rPr lang="en-GB" altLang="pt-PT" sz="1600" dirty="0" err="1"/>
              <a:t>ou</a:t>
            </a:r>
            <a:r>
              <a:rPr lang="en-GB" altLang="pt-PT" sz="1600" dirty="0"/>
              <a:t> </a:t>
            </a:r>
            <a:r>
              <a:rPr lang="en-GB" altLang="pt-PT" sz="1600" dirty="0" err="1"/>
              <a:t>como</a:t>
            </a:r>
            <a:r>
              <a:rPr lang="en-GB" altLang="pt-PT" sz="1600" dirty="0"/>
              <a:t> </a:t>
            </a:r>
            <a:r>
              <a:rPr lang="en-GB" altLang="pt-PT" sz="1600" dirty="0" err="1"/>
              <a:t>tratamento</a:t>
            </a:r>
            <a:r>
              <a:rPr lang="en-GB" altLang="pt-PT" sz="1600" dirty="0"/>
              <a:t> para a </a:t>
            </a:r>
            <a:r>
              <a:rPr lang="en-GB" altLang="pt-PT" sz="1600" dirty="0" err="1"/>
              <a:t>reserva</a:t>
            </a:r>
            <a:r>
              <a:rPr lang="en-GB" altLang="pt-PT" sz="1600" dirty="0"/>
              <a:t> de </a:t>
            </a:r>
            <a:r>
              <a:rPr lang="en-GB" altLang="pt-PT" sz="1600" dirty="0" err="1"/>
              <a:t>bactérias</a:t>
            </a:r>
            <a:r>
              <a:rPr lang="en-GB" altLang="pt-PT" sz="1600" dirty="0"/>
              <a:t> </a:t>
            </a:r>
            <a:r>
              <a:rPr lang="en-GB" altLang="pt-PT" sz="1600" dirty="0" err="1"/>
              <a:t>multirresistentes</a:t>
            </a:r>
            <a:endParaRPr lang="en-GB" altLang="pt-PT" sz="1600" dirty="0"/>
          </a:p>
          <a:p>
            <a:pPr>
              <a:lnSpc>
                <a:spcPct val="100000"/>
              </a:lnSpc>
              <a:spcBef>
                <a:spcPct val="0"/>
              </a:spcBef>
              <a:spcAft>
                <a:spcPct val="0"/>
              </a:spcAft>
              <a:buFont typeface="Wingdings" panose="05000000000000000000" pitchFamily="2" charset="2"/>
              <a:buChar char="§"/>
            </a:pPr>
            <a:endParaRPr lang="en-GB" altLang="pt-PT" sz="1100" dirty="0"/>
          </a:p>
          <a:p>
            <a:pPr>
              <a:lnSpc>
                <a:spcPct val="100000"/>
              </a:lnSpc>
              <a:spcBef>
                <a:spcPct val="0"/>
              </a:spcBef>
              <a:spcAft>
                <a:spcPct val="0"/>
              </a:spcAft>
              <a:buFontTx/>
              <a:buNone/>
            </a:pPr>
            <a:r>
              <a:rPr lang="en-GB" altLang="pt-PT" sz="1600" dirty="0"/>
              <a:t>Via de </a:t>
            </a:r>
            <a:r>
              <a:rPr lang="en-GB" altLang="pt-PT" sz="1600" dirty="0" err="1"/>
              <a:t>administração</a:t>
            </a:r>
            <a:r>
              <a:rPr lang="en-GB" altLang="pt-PT" sz="1600" dirty="0"/>
              <a:t> </a:t>
            </a:r>
            <a:r>
              <a:rPr lang="en-GB" altLang="pt-PT" sz="1600" dirty="0" err="1"/>
              <a:t>pode</a:t>
            </a:r>
            <a:r>
              <a:rPr lang="en-GB" altLang="pt-PT" sz="1600" dirty="0"/>
              <a:t> </a:t>
            </a:r>
            <a:r>
              <a:rPr lang="en-GB" altLang="pt-PT" sz="1600" dirty="0" err="1"/>
              <a:t>ser</a:t>
            </a:r>
            <a:r>
              <a:rPr lang="en-GB" altLang="pt-PT" sz="1600" dirty="0"/>
              <a:t> </a:t>
            </a:r>
            <a:r>
              <a:rPr lang="en-GB" altLang="pt-PT" sz="1600" b="1" dirty="0"/>
              <a:t>oral, rectal, intramuscular </a:t>
            </a:r>
            <a:r>
              <a:rPr lang="en-GB" altLang="pt-PT" sz="1600" dirty="0"/>
              <a:t>(IM) e </a:t>
            </a:r>
            <a:r>
              <a:rPr lang="en-GB" altLang="pt-PT" sz="1600" b="1" dirty="0" err="1"/>
              <a:t>intravenosa</a:t>
            </a:r>
            <a:r>
              <a:rPr lang="en-GB" altLang="pt-PT" sz="1600" dirty="0"/>
              <a:t> (IV) </a:t>
            </a:r>
            <a:r>
              <a:rPr lang="en-GB" altLang="pt-PT" sz="1600" dirty="0" err="1"/>
              <a:t>ou</a:t>
            </a:r>
            <a:r>
              <a:rPr lang="en-GB" altLang="pt-PT" sz="1600" dirty="0"/>
              <a:t> </a:t>
            </a:r>
            <a:r>
              <a:rPr lang="en-GB" altLang="pt-PT" sz="1600" dirty="0" err="1"/>
              <a:t>por</a:t>
            </a:r>
            <a:r>
              <a:rPr lang="en-GB" altLang="pt-PT" sz="1600" dirty="0"/>
              <a:t> </a:t>
            </a:r>
            <a:r>
              <a:rPr lang="en-GB" altLang="pt-PT" sz="1600" dirty="0" err="1"/>
              <a:t>i</a:t>
            </a:r>
            <a:r>
              <a:rPr lang="en-GB" altLang="pt-PT" sz="1600" b="1" dirty="0" err="1"/>
              <a:t>nalação</a:t>
            </a:r>
            <a:r>
              <a:rPr lang="en-GB" altLang="pt-PT" sz="1600" dirty="0"/>
              <a:t> (</a:t>
            </a:r>
            <a:r>
              <a:rPr lang="en-GB" altLang="pt-PT" sz="1600" dirty="0" err="1"/>
              <a:t>aerossol</a:t>
            </a:r>
            <a:r>
              <a:rPr lang="en-GB" altLang="pt-PT" sz="1600" dirty="0"/>
              <a:t> </a:t>
            </a:r>
            <a:r>
              <a:rPr lang="en-GB" altLang="pt-PT" sz="1600" dirty="0" err="1"/>
              <a:t>terapia</a:t>
            </a:r>
            <a:r>
              <a:rPr lang="en-GB" altLang="pt-PT" sz="1600" dirty="0"/>
              <a:t>).</a:t>
            </a:r>
          </a:p>
          <a:p>
            <a:pPr>
              <a:lnSpc>
                <a:spcPct val="100000"/>
              </a:lnSpc>
              <a:spcBef>
                <a:spcPct val="0"/>
              </a:spcBef>
              <a:spcAft>
                <a:spcPct val="0"/>
              </a:spcAft>
              <a:buFontTx/>
              <a:buNone/>
            </a:pPr>
            <a:endParaRPr lang="en-US" altLang="pt-PT" sz="1100" dirty="0"/>
          </a:p>
          <a:p>
            <a:pPr>
              <a:lnSpc>
                <a:spcPct val="100000"/>
              </a:lnSpc>
              <a:spcBef>
                <a:spcPct val="0"/>
              </a:spcBef>
              <a:spcAft>
                <a:spcPct val="0"/>
              </a:spcAft>
              <a:buFontTx/>
              <a:buNone/>
            </a:pPr>
            <a:r>
              <a:rPr lang="en-GB" altLang="pt-PT" sz="1600" dirty="0" err="1"/>
              <a:t>Os</a:t>
            </a:r>
            <a:r>
              <a:rPr lang="en-GB" altLang="pt-PT" sz="1600" dirty="0"/>
              <a:t> </a:t>
            </a:r>
            <a:r>
              <a:rPr lang="en-GB" altLang="pt-PT" sz="1600" dirty="0" err="1"/>
              <a:t>seguintes</a:t>
            </a:r>
            <a:r>
              <a:rPr lang="en-GB" altLang="pt-PT" sz="1600" dirty="0"/>
              <a:t> </a:t>
            </a:r>
            <a:r>
              <a:rPr lang="en-GB" altLang="pt-PT" sz="1600" b="1" dirty="0"/>
              <a:t>AGENTES ANTIMICROBIANOS </a:t>
            </a:r>
            <a:r>
              <a:rPr lang="en-GB" altLang="pt-PT" sz="1600" b="1" dirty="0" err="1"/>
              <a:t>devem</a:t>
            </a:r>
            <a:r>
              <a:rPr lang="en-GB" altLang="pt-PT" sz="1600" b="1" dirty="0"/>
              <a:t> </a:t>
            </a:r>
            <a:r>
              <a:rPr lang="en-GB" altLang="pt-PT" sz="1600" b="1" dirty="0" err="1"/>
              <a:t>ser</a:t>
            </a:r>
            <a:r>
              <a:rPr lang="en-GB" altLang="pt-PT" sz="1600" b="1" dirty="0"/>
              <a:t> </a:t>
            </a:r>
            <a:r>
              <a:rPr lang="en-GB" altLang="pt-PT" sz="1600" b="1" dirty="0" err="1">
                <a:solidFill>
                  <a:srgbClr val="FF0000"/>
                </a:solidFill>
              </a:rPr>
              <a:t>excluídos</a:t>
            </a:r>
            <a:r>
              <a:rPr lang="en-GB" altLang="pt-PT" sz="1600" dirty="0"/>
              <a:t>:</a:t>
            </a:r>
            <a:endParaRPr lang="en-US" altLang="pt-PT" sz="1600" dirty="0"/>
          </a:p>
          <a:p>
            <a:pPr>
              <a:lnSpc>
                <a:spcPct val="100000"/>
              </a:lnSpc>
              <a:spcBef>
                <a:spcPct val="0"/>
              </a:spcBef>
              <a:spcAft>
                <a:spcPct val="0"/>
              </a:spcAft>
              <a:buFont typeface="Wingdings" panose="05000000000000000000" pitchFamily="2" charset="2"/>
              <a:buChar char="§"/>
            </a:pPr>
            <a:r>
              <a:rPr lang="en-GB" altLang="pt-PT" sz="1600" dirty="0" err="1"/>
              <a:t>agentes</a:t>
            </a:r>
            <a:r>
              <a:rPr lang="en-GB" altLang="pt-PT" sz="1600" dirty="0"/>
              <a:t> </a:t>
            </a:r>
            <a:r>
              <a:rPr lang="en-GB" altLang="pt-PT" sz="1600" dirty="0" err="1"/>
              <a:t>antivirais</a:t>
            </a:r>
            <a:r>
              <a:rPr lang="en-GB" altLang="pt-PT" sz="1600" dirty="0"/>
              <a:t> para </a:t>
            </a:r>
            <a:r>
              <a:rPr lang="en-GB" altLang="pt-PT" sz="1600" dirty="0" err="1"/>
              <a:t>uso</a:t>
            </a:r>
            <a:r>
              <a:rPr lang="en-GB" altLang="pt-PT" sz="1600" dirty="0"/>
              <a:t> </a:t>
            </a:r>
            <a:r>
              <a:rPr lang="en-GB" altLang="pt-PT" sz="1600" dirty="0" err="1"/>
              <a:t>sistémico</a:t>
            </a:r>
            <a:endParaRPr lang="en-US" altLang="pt-PT" sz="1600" dirty="0"/>
          </a:p>
          <a:p>
            <a:pPr>
              <a:lnSpc>
                <a:spcPct val="100000"/>
              </a:lnSpc>
              <a:spcBef>
                <a:spcPct val="0"/>
              </a:spcBef>
              <a:spcAft>
                <a:spcPct val="0"/>
              </a:spcAft>
              <a:buFont typeface="Wingdings" panose="05000000000000000000" pitchFamily="2" charset="2"/>
              <a:buChar char="§"/>
            </a:pPr>
            <a:r>
              <a:rPr lang="en-GB" altLang="pt-PT" sz="1600" dirty="0" err="1"/>
              <a:t>agentes</a:t>
            </a:r>
            <a:r>
              <a:rPr lang="en-GB" altLang="pt-PT" sz="1600" dirty="0"/>
              <a:t> </a:t>
            </a:r>
            <a:r>
              <a:rPr lang="en-GB" altLang="pt-PT" sz="1600" dirty="0" err="1"/>
              <a:t>antimicrobianos</a:t>
            </a:r>
            <a:r>
              <a:rPr lang="en-GB" altLang="pt-PT" sz="1600" dirty="0"/>
              <a:t> para </a:t>
            </a:r>
            <a:r>
              <a:rPr lang="en-GB" altLang="pt-PT" sz="1600" dirty="0" err="1"/>
              <a:t>uso</a:t>
            </a:r>
            <a:r>
              <a:rPr lang="en-GB" altLang="pt-PT" sz="1600" dirty="0"/>
              <a:t> </a:t>
            </a:r>
            <a:r>
              <a:rPr lang="en-GB" altLang="pt-PT" sz="1600" dirty="0" err="1"/>
              <a:t>tópico</a:t>
            </a:r>
            <a:r>
              <a:rPr lang="en-GB" altLang="pt-PT" sz="1600" dirty="0"/>
              <a:t> </a:t>
            </a:r>
            <a:endParaRPr lang="en-US" altLang="pt-PT" sz="1600" dirty="0"/>
          </a:p>
          <a:p>
            <a:pPr>
              <a:lnSpc>
                <a:spcPct val="100000"/>
              </a:lnSpc>
              <a:spcBef>
                <a:spcPct val="0"/>
              </a:spcBef>
              <a:spcAft>
                <a:spcPct val="0"/>
              </a:spcAft>
              <a:buFont typeface="Wingdings" panose="05000000000000000000" pitchFamily="2" charset="2"/>
              <a:buChar char="§"/>
            </a:pPr>
            <a:r>
              <a:rPr lang="en-GB" altLang="pt-PT" sz="1600" dirty="0" err="1"/>
              <a:t>agentes</a:t>
            </a:r>
            <a:r>
              <a:rPr lang="en-GB" altLang="pt-PT" sz="1600" dirty="0"/>
              <a:t> anti-</a:t>
            </a:r>
            <a:r>
              <a:rPr lang="en-GB" altLang="pt-PT" sz="1600" dirty="0" err="1"/>
              <a:t>sépticos</a:t>
            </a:r>
            <a:endParaRPr lang="en-US" altLang="pt-PT" sz="1600" dirty="0"/>
          </a:p>
        </p:txBody>
      </p:sp>
      <p:sp>
        <p:nvSpPr>
          <p:cNvPr id="7" name="Rectangle 6"/>
          <p:cNvSpPr>
            <a:spLocks noChangeArrowheads="1"/>
          </p:cNvSpPr>
          <p:nvPr/>
        </p:nvSpPr>
        <p:spPr bwMode="auto">
          <a:xfrm>
            <a:off x="1833563" y="965200"/>
            <a:ext cx="546100" cy="1914525"/>
          </a:xfrm>
          <a:prstGeom prst="rect">
            <a:avLst/>
          </a:prstGeom>
          <a:noFill/>
          <a:ln w="57150" cmpd="sng">
            <a:solidFill>
              <a:srgbClr val="FF0000"/>
            </a:solidFill>
            <a:miter lim="800000"/>
            <a:headEnd/>
            <a:tailEnd/>
          </a:ln>
          <a:effectLst>
            <a:outerShdw blurRad="63500" dist="23000" dir="5400000" rotWithShape="0">
              <a:srgbClr val="000000">
                <a:alpha val="34998"/>
              </a:srgbClr>
            </a:outerShdw>
          </a:effectLst>
          <a:ex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sp>
        <p:nvSpPr>
          <p:cNvPr id="15365" name="Title 2"/>
          <p:cNvSpPr>
            <a:spLocks noGrp="1"/>
          </p:cNvSpPr>
          <p:nvPr>
            <p:ph type="title"/>
          </p:nvPr>
        </p:nvSpPr>
        <p:spPr/>
        <p:txBody>
          <a:bodyPr/>
          <a:lstStyle/>
          <a:p>
            <a:r>
              <a:rPr lang="fr-BE" altLang="pt-PT" dirty="0"/>
              <a:t>PREENCHIMENTO LISTA DO SERVIÇO</a:t>
            </a:r>
            <a:br>
              <a:rPr lang="fr-BE" altLang="pt-PT" dirty="0"/>
            </a:br>
            <a:r>
              <a:rPr lang="fr-BE" altLang="pt-PT" dirty="0"/>
              <a:t> - FATORES DE RISCO</a:t>
            </a:r>
            <a:endParaRPr lang="en-US" altLang="pt-PT"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725" y="965200"/>
            <a:ext cx="7448550"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387" name="TextBox 7"/>
          <p:cNvSpPr txBox="1">
            <a:spLocks noChangeArrowheads="1"/>
          </p:cNvSpPr>
          <p:nvPr/>
        </p:nvSpPr>
        <p:spPr bwMode="auto">
          <a:xfrm>
            <a:off x="720725" y="3167063"/>
            <a:ext cx="808037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lnSpc>
                <a:spcPct val="100000"/>
              </a:lnSpc>
              <a:spcBef>
                <a:spcPct val="0"/>
              </a:spcBef>
              <a:spcAft>
                <a:spcPct val="0"/>
              </a:spcAft>
              <a:buFontTx/>
              <a:buNone/>
            </a:pPr>
            <a:r>
              <a:rPr lang="en-GB" altLang="pt-PT" dirty="0" err="1"/>
              <a:t>Os</a:t>
            </a:r>
            <a:r>
              <a:rPr lang="en-GB" altLang="pt-PT" dirty="0"/>
              <a:t> </a:t>
            </a:r>
            <a:r>
              <a:rPr lang="en-GB" altLang="pt-PT" dirty="0" err="1"/>
              <a:t>residentes</a:t>
            </a:r>
            <a:r>
              <a:rPr lang="en-GB" altLang="pt-PT" dirty="0"/>
              <a:t> que </a:t>
            </a:r>
            <a:r>
              <a:rPr lang="en-GB" altLang="pt-PT" dirty="0" err="1"/>
              <a:t>apresentam</a:t>
            </a:r>
            <a:r>
              <a:rPr lang="en-GB" altLang="pt-PT" dirty="0"/>
              <a:t> </a:t>
            </a:r>
            <a:r>
              <a:rPr lang="en-GB" altLang="pt-PT" b="1" dirty="0" err="1"/>
              <a:t>sinais</a:t>
            </a:r>
            <a:r>
              <a:rPr lang="en-GB" altLang="pt-PT" b="1" dirty="0"/>
              <a:t> e / </a:t>
            </a:r>
            <a:r>
              <a:rPr lang="en-GB" altLang="pt-PT" b="1" dirty="0" err="1"/>
              <a:t>ou</a:t>
            </a:r>
            <a:r>
              <a:rPr lang="en-GB" altLang="pt-PT" b="1" dirty="0"/>
              <a:t> </a:t>
            </a:r>
            <a:r>
              <a:rPr lang="en-GB" altLang="pt-PT" b="1" dirty="0" err="1"/>
              <a:t>sintomas</a:t>
            </a:r>
            <a:r>
              <a:rPr lang="en-GB" altLang="pt-PT" b="1" dirty="0"/>
              <a:t> </a:t>
            </a:r>
          </a:p>
          <a:p>
            <a:pPr>
              <a:lnSpc>
                <a:spcPct val="100000"/>
              </a:lnSpc>
              <a:spcBef>
                <a:spcPct val="0"/>
              </a:spcBef>
              <a:spcAft>
                <a:spcPct val="0"/>
              </a:spcAft>
              <a:buFontTx/>
              <a:buNone/>
            </a:pPr>
            <a:r>
              <a:rPr lang="en-GB" altLang="pt-PT" b="1" dirty="0"/>
              <a:t>do </a:t>
            </a:r>
            <a:r>
              <a:rPr lang="en-GB" altLang="pt-PT" b="1" u="sng" dirty="0" err="1"/>
              <a:t>uma</a:t>
            </a:r>
            <a:r>
              <a:rPr lang="en-GB" altLang="pt-PT" b="1" u="sng" dirty="0"/>
              <a:t> </a:t>
            </a:r>
            <a:r>
              <a:rPr lang="en-GB" altLang="pt-PT" b="1" u="sng" dirty="0" err="1"/>
              <a:t>infeção</a:t>
            </a:r>
            <a:r>
              <a:rPr lang="en-GB" altLang="pt-PT" b="1" u="sng" dirty="0"/>
              <a:t> </a:t>
            </a:r>
            <a:r>
              <a:rPr lang="en-GB" altLang="pt-PT" b="1" u="sng" dirty="0" err="1"/>
              <a:t>activa</a:t>
            </a:r>
            <a:r>
              <a:rPr lang="en-GB" altLang="pt-PT" dirty="0"/>
              <a:t> no </a:t>
            </a:r>
            <a:r>
              <a:rPr lang="en-GB" altLang="pt-PT" dirty="0" err="1"/>
              <a:t>dia</a:t>
            </a:r>
            <a:r>
              <a:rPr lang="en-GB" altLang="pt-PT" dirty="0"/>
              <a:t> do PPS.</a:t>
            </a:r>
          </a:p>
          <a:p>
            <a:pPr>
              <a:lnSpc>
                <a:spcPct val="100000"/>
              </a:lnSpc>
              <a:spcBef>
                <a:spcPct val="0"/>
              </a:spcBef>
              <a:spcAft>
                <a:spcPct val="0"/>
              </a:spcAft>
              <a:buFontTx/>
              <a:buNone/>
            </a:pPr>
            <a:endParaRPr lang="en-US" altLang="pt-PT" sz="1800" dirty="0"/>
          </a:p>
        </p:txBody>
      </p:sp>
      <p:sp>
        <p:nvSpPr>
          <p:cNvPr id="7" name="Rectangle 6"/>
          <p:cNvSpPr>
            <a:spLocks noChangeArrowheads="1"/>
          </p:cNvSpPr>
          <p:nvPr/>
        </p:nvSpPr>
        <p:spPr bwMode="auto">
          <a:xfrm>
            <a:off x="2379663" y="965200"/>
            <a:ext cx="1201737" cy="1914525"/>
          </a:xfrm>
          <a:prstGeom prst="rect">
            <a:avLst/>
          </a:prstGeom>
          <a:noFill/>
          <a:ln w="57150" cmpd="sng">
            <a:solidFill>
              <a:srgbClr val="FF0000"/>
            </a:solidFill>
            <a:miter lim="800000"/>
            <a:headEnd/>
            <a:tailEnd/>
          </a:ln>
          <a:effectLst>
            <a:outerShdw blurRad="63500" dist="23000" dir="5400000" rotWithShape="0">
              <a:srgbClr val="000000">
                <a:alpha val="34998"/>
              </a:srgbClr>
            </a:outerShdw>
          </a:effectLst>
          <a:ex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sp>
        <p:nvSpPr>
          <p:cNvPr id="16389" name="Title 2"/>
          <p:cNvSpPr>
            <a:spLocks noGrp="1"/>
          </p:cNvSpPr>
          <p:nvPr>
            <p:ph type="title"/>
          </p:nvPr>
        </p:nvSpPr>
        <p:spPr/>
        <p:txBody>
          <a:bodyPr/>
          <a:lstStyle/>
          <a:p>
            <a:r>
              <a:rPr lang="fr-BE" altLang="pt-PT" dirty="0"/>
              <a:t>PREENCHIMENTO LISTA DO SERVIÇO</a:t>
            </a:r>
            <a:br>
              <a:rPr lang="fr-BE" altLang="pt-PT" dirty="0"/>
            </a:br>
            <a:r>
              <a:rPr lang="fr-BE" altLang="pt-PT" dirty="0"/>
              <a:t> - FATORES DE RISCO</a:t>
            </a:r>
            <a:endParaRPr lang="en-US" altLang="pt-PT"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79512" y="159544"/>
            <a:ext cx="8229600" cy="822325"/>
          </a:xfrm>
        </p:spPr>
        <p:txBody>
          <a:bodyPr/>
          <a:lstStyle/>
          <a:p>
            <a:pPr eaLnBrk="1" hangingPunct="1"/>
            <a:r>
              <a:rPr lang="fr-BE" altLang="pt-PT" dirty="0"/>
              <a:t>PREENCHIMENTO LISTA DO SERVIÇO</a:t>
            </a:r>
            <a:br>
              <a:rPr lang="fr-BE" altLang="pt-PT" dirty="0"/>
            </a:br>
            <a:r>
              <a:rPr lang="fr-BE" altLang="pt-PT" dirty="0"/>
              <a:t> - FATORES DE RISCO</a:t>
            </a:r>
            <a:endParaRPr lang="en-US" altLang="pt-PT" dirty="0"/>
          </a:p>
        </p:txBody>
      </p:sp>
      <p:sp>
        <p:nvSpPr>
          <p:cNvPr id="21507" name="Content Placeholder 2"/>
          <p:cNvSpPr>
            <a:spLocks noGrp="1"/>
          </p:cNvSpPr>
          <p:nvPr>
            <p:ph idx="1"/>
          </p:nvPr>
        </p:nvSpPr>
        <p:spPr>
          <a:xfrm>
            <a:off x="323851" y="1052513"/>
            <a:ext cx="8496622" cy="5040783"/>
          </a:xfrm>
        </p:spPr>
        <p:txBody>
          <a:bodyPr/>
          <a:lstStyle/>
          <a:p>
            <a:pPr marL="0" indent="0" algn="just" eaLnBrk="1" hangingPunct="1"/>
            <a:r>
              <a:rPr lang="de-DE" altLang="pt-PT" sz="2000" dirty="0">
                <a:solidFill>
                  <a:srgbClr val="C00000"/>
                </a:solidFill>
              </a:rPr>
              <a:t>A. </a:t>
            </a:r>
            <a:r>
              <a:rPr lang="de-DE" altLang="pt-PT" sz="2000" dirty="0" smtClean="0">
                <a:solidFill>
                  <a:srgbClr val="C00000"/>
                </a:solidFill>
              </a:rPr>
              <a:t>Sinais </a:t>
            </a:r>
            <a:r>
              <a:rPr lang="de-DE" altLang="pt-PT" sz="2000" dirty="0">
                <a:solidFill>
                  <a:srgbClr val="C00000"/>
                </a:solidFill>
              </a:rPr>
              <a:t>e sintomas da infeção:</a:t>
            </a:r>
            <a:endParaRPr lang="en-US" altLang="pt-PT" sz="2000" dirty="0">
              <a:solidFill>
                <a:srgbClr val="C00000"/>
              </a:solidFill>
            </a:endParaRPr>
          </a:p>
          <a:p>
            <a:pPr marL="0" indent="0" algn="just" eaLnBrk="1" hangingPunct="1">
              <a:buFont typeface="Wingdings" panose="05000000000000000000" pitchFamily="2" charset="2"/>
              <a:buChar char="§"/>
            </a:pPr>
            <a:r>
              <a:rPr lang="en-GB" altLang="pt-PT" sz="1800" dirty="0" err="1" smtClean="0"/>
              <a:t>Estão</a:t>
            </a:r>
            <a:r>
              <a:rPr lang="en-GB" altLang="pt-PT" sz="1800" dirty="0"/>
              <a:t> </a:t>
            </a:r>
            <a:r>
              <a:rPr lang="en-GB" altLang="pt-PT" sz="1800" dirty="0" err="1" smtClean="0"/>
              <a:t>presentes</a:t>
            </a:r>
            <a:r>
              <a:rPr lang="en-GB" altLang="pt-PT" sz="1800" dirty="0" smtClean="0"/>
              <a:t> no </a:t>
            </a:r>
            <a:r>
              <a:rPr lang="en-GB" altLang="pt-PT" sz="1800" dirty="0" err="1" smtClean="0"/>
              <a:t>dia</a:t>
            </a:r>
            <a:r>
              <a:rPr lang="en-GB" altLang="pt-PT" sz="1800" dirty="0" smtClean="0"/>
              <a:t> </a:t>
            </a:r>
            <a:r>
              <a:rPr lang="en-GB" altLang="pt-PT" sz="1800" dirty="0"/>
              <a:t>do </a:t>
            </a:r>
            <a:r>
              <a:rPr lang="en-GB" altLang="pt-PT" sz="1800" dirty="0" err="1"/>
              <a:t>inquérito</a:t>
            </a:r>
            <a:r>
              <a:rPr lang="en-GB" altLang="pt-PT" sz="1800" dirty="0"/>
              <a:t> </a:t>
            </a:r>
            <a:r>
              <a:rPr lang="en-GB" altLang="pt-PT" sz="1800" b="1" dirty="0"/>
              <a:t>E</a:t>
            </a:r>
            <a:r>
              <a:rPr lang="en-GB" altLang="pt-PT" sz="1800" dirty="0"/>
              <a:t> </a:t>
            </a:r>
            <a:r>
              <a:rPr lang="en-GB" altLang="pt-PT" sz="1800" dirty="0" err="1" smtClean="0"/>
              <a:t>são</a:t>
            </a:r>
            <a:r>
              <a:rPr lang="en-GB" altLang="pt-PT" sz="1800" dirty="0" smtClean="0"/>
              <a:t> </a:t>
            </a:r>
            <a:r>
              <a:rPr lang="en-GB" altLang="pt-PT" sz="1800" dirty="0" err="1" smtClean="0"/>
              <a:t>novos</a:t>
            </a:r>
            <a:r>
              <a:rPr lang="en-GB" altLang="pt-PT" sz="1800" dirty="0" smtClean="0"/>
              <a:t> </a:t>
            </a:r>
            <a:r>
              <a:rPr lang="en-GB" altLang="pt-PT" sz="1800" dirty="0" err="1" smtClean="0"/>
              <a:t>ou</a:t>
            </a:r>
            <a:r>
              <a:rPr lang="en-GB" altLang="pt-PT" sz="1800" dirty="0" smtClean="0"/>
              <a:t> </a:t>
            </a:r>
            <a:r>
              <a:rPr lang="en-GB" altLang="pt-PT" sz="1800" dirty="0" err="1" smtClean="0"/>
              <a:t>agudizados</a:t>
            </a:r>
            <a:r>
              <a:rPr lang="en-GB" altLang="pt-PT" sz="1800" dirty="0" smtClean="0"/>
              <a:t> </a:t>
            </a:r>
            <a:r>
              <a:rPr lang="en-GB" altLang="pt-PT" sz="900" dirty="0" smtClean="0"/>
              <a:t>a)</a:t>
            </a:r>
          </a:p>
          <a:p>
            <a:pPr marL="0" indent="0" algn="just" eaLnBrk="1" hangingPunct="1"/>
            <a:r>
              <a:rPr lang="en-GB" altLang="pt-PT" sz="1600" b="1" dirty="0" smtClean="0"/>
              <a:t>OU</a:t>
            </a:r>
            <a:r>
              <a:rPr lang="en-GB" altLang="pt-PT" sz="1600" dirty="0" smtClean="0"/>
              <a:t> </a:t>
            </a:r>
            <a:endParaRPr lang="en-US" altLang="pt-PT" sz="1600" dirty="0"/>
          </a:p>
          <a:p>
            <a:pPr marL="0" indent="0" algn="just" eaLnBrk="1" hangingPunct="1">
              <a:buFont typeface="Wingdings" panose="05000000000000000000" pitchFamily="2" charset="2"/>
              <a:buChar char="§"/>
            </a:pPr>
            <a:r>
              <a:rPr lang="en-GB" altLang="pt-PT" sz="1800" dirty="0" err="1"/>
              <a:t>Estavam</a:t>
            </a:r>
            <a:r>
              <a:rPr lang="en-GB" altLang="pt-PT" sz="1800" dirty="0"/>
              <a:t> </a:t>
            </a:r>
            <a:r>
              <a:rPr lang="en-GB" altLang="pt-PT" sz="1800" dirty="0" err="1"/>
              <a:t>presentes</a:t>
            </a:r>
            <a:r>
              <a:rPr lang="en-GB" altLang="pt-PT" sz="1800" dirty="0"/>
              <a:t> </a:t>
            </a:r>
            <a:r>
              <a:rPr lang="en-GB" altLang="pt-PT" sz="1800" dirty="0" err="1"/>
              <a:t>nas</a:t>
            </a:r>
            <a:r>
              <a:rPr lang="en-GB" altLang="pt-PT" sz="1800" dirty="0"/>
              <a:t> </a:t>
            </a:r>
            <a:r>
              <a:rPr lang="en-GB" altLang="pt-PT" sz="1800" dirty="0" err="1"/>
              <a:t>duas</a:t>
            </a:r>
            <a:r>
              <a:rPr lang="en-GB" altLang="pt-PT" sz="1800" dirty="0"/>
              <a:t> </a:t>
            </a:r>
            <a:r>
              <a:rPr lang="en-GB" altLang="pt-PT" sz="1800" dirty="0" err="1"/>
              <a:t>semanas</a:t>
            </a:r>
            <a:r>
              <a:rPr lang="en-GB" altLang="pt-PT" sz="1800" dirty="0"/>
              <a:t> (14 </a:t>
            </a:r>
            <a:r>
              <a:rPr lang="en-GB" altLang="pt-PT" sz="1800" dirty="0" err="1"/>
              <a:t>dias</a:t>
            </a:r>
            <a:r>
              <a:rPr lang="en-GB" altLang="pt-PT" sz="1800" dirty="0"/>
              <a:t>) antes da PPS </a:t>
            </a:r>
            <a:r>
              <a:rPr lang="en-GB" altLang="pt-PT" sz="1800" b="1" dirty="0"/>
              <a:t>E</a:t>
            </a:r>
            <a:r>
              <a:rPr lang="en-GB" altLang="pt-PT" sz="1800" dirty="0"/>
              <a:t> </a:t>
            </a:r>
            <a:r>
              <a:rPr lang="en-GB" altLang="pt-PT" sz="1800" dirty="0" err="1" smtClean="0"/>
              <a:t>são</a:t>
            </a:r>
            <a:r>
              <a:rPr lang="en-GB" altLang="pt-PT" sz="1800" dirty="0" smtClean="0"/>
              <a:t> </a:t>
            </a:r>
            <a:r>
              <a:rPr lang="en-GB" altLang="pt-PT" sz="1800" dirty="0" err="1" smtClean="0"/>
              <a:t>novos</a:t>
            </a:r>
            <a:r>
              <a:rPr lang="en-GB" altLang="pt-PT" sz="1800" dirty="0" smtClean="0"/>
              <a:t> </a:t>
            </a:r>
            <a:r>
              <a:rPr lang="en-GB" altLang="pt-PT" sz="1800" dirty="0" err="1" smtClean="0"/>
              <a:t>ou</a:t>
            </a:r>
            <a:r>
              <a:rPr lang="en-GB" altLang="pt-PT" sz="1800" dirty="0" smtClean="0"/>
              <a:t> </a:t>
            </a:r>
            <a:r>
              <a:rPr lang="en-GB" altLang="pt-PT" sz="1800" dirty="0" err="1" smtClean="0"/>
              <a:t>agudizados</a:t>
            </a:r>
            <a:r>
              <a:rPr lang="en-GB" altLang="pt-PT" sz="1800" dirty="0" smtClean="0"/>
              <a:t> </a:t>
            </a:r>
            <a:r>
              <a:rPr lang="en-GB" altLang="pt-PT" sz="900" dirty="0" smtClean="0"/>
              <a:t>a) </a:t>
            </a:r>
            <a:r>
              <a:rPr lang="en-GB" altLang="pt-PT" sz="1800" b="1" dirty="0" smtClean="0"/>
              <a:t>E</a:t>
            </a:r>
            <a:r>
              <a:rPr lang="en-GB" altLang="pt-PT" sz="1800" dirty="0" smtClean="0"/>
              <a:t> </a:t>
            </a:r>
            <a:r>
              <a:rPr lang="en-GB" altLang="pt-PT" sz="1800" dirty="0"/>
              <a:t>o </a:t>
            </a:r>
            <a:r>
              <a:rPr lang="en-GB" altLang="pt-PT" sz="1800" dirty="0" err="1"/>
              <a:t>residente</a:t>
            </a:r>
            <a:r>
              <a:rPr lang="en-GB" altLang="pt-PT" sz="1800" dirty="0"/>
              <a:t> </a:t>
            </a:r>
            <a:r>
              <a:rPr lang="en-GB" altLang="pt-PT" sz="1800" dirty="0" err="1" smtClean="0"/>
              <a:t>ainda</a:t>
            </a:r>
            <a:r>
              <a:rPr lang="en-GB" altLang="pt-PT" sz="1800" dirty="0" smtClean="0"/>
              <a:t> </a:t>
            </a:r>
            <a:r>
              <a:rPr lang="en-GB" altLang="pt-PT" sz="1800" dirty="0" err="1" smtClean="0"/>
              <a:t>está</a:t>
            </a:r>
            <a:r>
              <a:rPr lang="en-GB" altLang="pt-PT" sz="1800" dirty="0" smtClean="0"/>
              <a:t> a </a:t>
            </a:r>
            <a:r>
              <a:rPr lang="en-GB" altLang="pt-PT" sz="1800" dirty="0" err="1" smtClean="0"/>
              <a:t>receber</a:t>
            </a:r>
            <a:r>
              <a:rPr lang="en-GB" altLang="pt-PT" sz="1800" dirty="0" smtClean="0"/>
              <a:t> </a:t>
            </a:r>
            <a:r>
              <a:rPr lang="en-GB" altLang="pt-PT" sz="1800" u="sng" dirty="0" err="1"/>
              <a:t>tratamento</a:t>
            </a:r>
            <a:r>
              <a:rPr lang="en-GB" altLang="pt-PT" sz="1800" dirty="0"/>
              <a:t> para </a:t>
            </a:r>
            <a:r>
              <a:rPr lang="en-GB" altLang="pt-PT" sz="1800" dirty="0" err="1" smtClean="0"/>
              <a:t>essa</a:t>
            </a:r>
            <a:r>
              <a:rPr lang="en-GB" altLang="pt-PT" sz="1800" dirty="0" smtClean="0"/>
              <a:t> </a:t>
            </a:r>
            <a:r>
              <a:rPr lang="en-GB" altLang="pt-PT" sz="1800" dirty="0" err="1" smtClean="0"/>
              <a:t>infeção</a:t>
            </a:r>
            <a:r>
              <a:rPr lang="en-GB" altLang="pt-PT" sz="1800" dirty="0" smtClean="0"/>
              <a:t>, </a:t>
            </a:r>
            <a:r>
              <a:rPr lang="en-GB" altLang="pt-PT" sz="1800" dirty="0" err="1"/>
              <a:t>na</a:t>
            </a:r>
            <a:r>
              <a:rPr lang="en-GB" altLang="pt-PT" sz="1800" dirty="0"/>
              <a:t> data do </a:t>
            </a:r>
            <a:r>
              <a:rPr lang="pt-PT" altLang="pt-PT" sz="1800" dirty="0" smtClean="0"/>
              <a:t>inquérito </a:t>
            </a:r>
            <a:r>
              <a:rPr lang="pt-PT" altLang="pt-PT" sz="900" dirty="0" smtClean="0"/>
              <a:t>b)</a:t>
            </a:r>
            <a:endParaRPr lang="en-US" altLang="pt-PT" sz="900" dirty="0"/>
          </a:p>
          <a:p>
            <a:pPr marL="0" indent="0" algn="just" hangingPunct="1"/>
            <a:r>
              <a:rPr lang="en-GB" altLang="pt-PT" sz="2000" b="1" dirty="0">
                <a:solidFill>
                  <a:srgbClr val="C00000"/>
                </a:solidFill>
              </a:rPr>
              <a:t>E</a:t>
            </a:r>
            <a:endParaRPr lang="en-US" altLang="pt-PT" sz="2000" dirty="0">
              <a:solidFill>
                <a:srgbClr val="C00000"/>
              </a:solidFill>
            </a:endParaRPr>
          </a:p>
          <a:p>
            <a:pPr marL="0" indent="0" algn="just" eaLnBrk="1" hangingPunct="1"/>
            <a:r>
              <a:rPr lang="de-DE" altLang="pt-PT" sz="2000" dirty="0">
                <a:solidFill>
                  <a:srgbClr val="C00000"/>
                </a:solidFill>
              </a:rPr>
              <a:t>B. </a:t>
            </a:r>
            <a:r>
              <a:rPr lang="de-DE" altLang="pt-PT" sz="1800" dirty="0">
                <a:solidFill>
                  <a:srgbClr val="C00000"/>
                </a:solidFill>
              </a:rPr>
              <a:t>O início dos sintomas ocorreram:</a:t>
            </a:r>
            <a:endParaRPr lang="en-US" altLang="pt-PT" sz="1800" dirty="0">
              <a:solidFill>
                <a:srgbClr val="C00000"/>
              </a:solidFill>
            </a:endParaRPr>
          </a:p>
          <a:p>
            <a:pPr marL="0" indent="0" eaLnBrk="1" hangingPunct="1">
              <a:buFont typeface="Wingdings" panose="05000000000000000000" pitchFamily="2" charset="2"/>
              <a:buChar char="§"/>
            </a:pPr>
            <a:r>
              <a:rPr lang="en-GB" altLang="pt-PT" sz="1800" u="sng" dirty="0" err="1"/>
              <a:t>mais</a:t>
            </a:r>
            <a:r>
              <a:rPr lang="en-GB" altLang="pt-PT" sz="1800" u="sng" dirty="0"/>
              <a:t> </a:t>
            </a:r>
            <a:r>
              <a:rPr lang="en-GB" altLang="pt-PT" sz="1800" u="sng" dirty="0" smtClean="0"/>
              <a:t>de 48 horas</a:t>
            </a:r>
            <a:r>
              <a:rPr lang="en-GB" altLang="pt-PT" sz="1800" dirty="0" smtClean="0"/>
              <a:t> (</a:t>
            </a:r>
            <a:r>
              <a:rPr lang="en-GB" altLang="pt-PT" sz="1800" dirty="0" err="1" smtClean="0"/>
              <a:t>ou</a:t>
            </a:r>
            <a:r>
              <a:rPr lang="en-GB" altLang="pt-PT" sz="1800" dirty="0" smtClean="0"/>
              <a:t> </a:t>
            </a:r>
            <a:r>
              <a:rPr lang="en-GB" altLang="pt-PT" sz="1800" dirty="0" err="1" smtClean="0"/>
              <a:t>seja</a:t>
            </a:r>
            <a:r>
              <a:rPr lang="en-GB" altLang="pt-PT" sz="1800" dirty="0" smtClean="0"/>
              <a:t>, 3 </a:t>
            </a:r>
            <a:r>
              <a:rPr lang="en-GB" altLang="pt-PT" sz="1800" dirty="0" err="1" smtClean="0"/>
              <a:t>dias</a:t>
            </a:r>
            <a:r>
              <a:rPr lang="en-GB" altLang="pt-PT" sz="1800" dirty="0" smtClean="0"/>
              <a:t>) </a:t>
            </a:r>
            <a:r>
              <a:rPr lang="en-GB" altLang="pt-PT" sz="1800" dirty="0" err="1" smtClean="0"/>
              <a:t>após</a:t>
            </a:r>
            <a:r>
              <a:rPr lang="en-GB" altLang="pt-PT" sz="1800" dirty="0" smtClean="0"/>
              <a:t> o </a:t>
            </a:r>
            <a:r>
              <a:rPr lang="en-GB" altLang="pt-PT" sz="1800" dirty="0" err="1" smtClean="0"/>
              <a:t>residente</a:t>
            </a:r>
            <a:r>
              <a:rPr lang="en-GB" altLang="pt-PT" sz="1800" dirty="0" smtClean="0"/>
              <a:t> </a:t>
            </a:r>
            <a:r>
              <a:rPr lang="en-GB" altLang="pt-PT" sz="1800" dirty="0" err="1" smtClean="0"/>
              <a:t>ter</a:t>
            </a:r>
            <a:r>
              <a:rPr lang="en-GB" altLang="pt-PT" sz="1800" dirty="0" smtClean="0"/>
              <a:t> </a:t>
            </a:r>
            <a:r>
              <a:rPr lang="en-GB" altLang="pt-PT" sz="1800" dirty="0" err="1" smtClean="0"/>
              <a:t>sido</a:t>
            </a:r>
            <a:r>
              <a:rPr lang="en-GB" altLang="pt-PT" sz="1800" dirty="0" smtClean="0"/>
              <a:t> </a:t>
            </a:r>
            <a:r>
              <a:rPr lang="en-GB" altLang="pt-PT" sz="1800" dirty="0" err="1" smtClean="0"/>
              <a:t>readmitido</a:t>
            </a:r>
            <a:r>
              <a:rPr lang="en-GB" altLang="pt-PT" sz="1800" dirty="0" smtClean="0"/>
              <a:t> </a:t>
            </a:r>
            <a:r>
              <a:rPr lang="en-GB" altLang="pt-PT" sz="1800" dirty="0" err="1" smtClean="0"/>
              <a:t>na</a:t>
            </a:r>
            <a:r>
              <a:rPr lang="en-GB" altLang="pt-PT" sz="1800" dirty="0" smtClean="0"/>
              <a:t> UCCI </a:t>
            </a:r>
            <a:r>
              <a:rPr lang="en-GB" altLang="pt-PT" sz="1800" dirty="0" err="1" smtClean="0"/>
              <a:t>atual</a:t>
            </a:r>
            <a:r>
              <a:rPr lang="en-GB" altLang="pt-PT" sz="1800" dirty="0" smtClean="0"/>
              <a:t> </a:t>
            </a:r>
            <a:br>
              <a:rPr lang="en-GB" altLang="pt-PT" sz="1800" dirty="0" smtClean="0"/>
            </a:br>
            <a:r>
              <a:rPr lang="en-GB" altLang="pt-PT" sz="1600" b="1" dirty="0" smtClean="0"/>
              <a:t>OU</a:t>
            </a:r>
            <a:endParaRPr lang="en-US" altLang="pt-PT" sz="1600" dirty="0" smtClean="0"/>
          </a:p>
          <a:p>
            <a:pPr marL="0" indent="0" algn="just" eaLnBrk="1" hangingPunct="1">
              <a:buFont typeface="Wingdings" panose="05000000000000000000" pitchFamily="2" charset="2"/>
              <a:buChar char="§"/>
            </a:pPr>
            <a:r>
              <a:rPr lang="en-GB" altLang="pt-PT" sz="1800" u="sng" dirty="0" err="1" smtClean="0"/>
              <a:t>menos</a:t>
            </a:r>
            <a:r>
              <a:rPr lang="en-GB" altLang="pt-PT" sz="1800" u="sng" dirty="0" smtClean="0"/>
              <a:t> </a:t>
            </a:r>
            <a:r>
              <a:rPr lang="en-GB" altLang="pt-PT" sz="1800" u="sng" dirty="0"/>
              <a:t>de 48 horas</a:t>
            </a:r>
            <a:r>
              <a:rPr lang="en-GB" altLang="pt-PT" sz="1800" dirty="0"/>
              <a:t> </a:t>
            </a:r>
            <a:r>
              <a:rPr lang="en-GB" altLang="pt-PT" sz="1800" dirty="0" smtClean="0"/>
              <a:t>(</a:t>
            </a:r>
            <a:r>
              <a:rPr lang="en-GB" altLang="pt-PT" sz="1800" dirty="0" err="1"/>
              <a:t>i</a:t>
            </a:r>
            <a:r>
              <a:rPr lang="en-GB" altLang="pt-PT" sz="1800" dirty="0" err="1" smtClean="0"/>
              <a:t>sto</a:t>
            </a:r>
            <a:r>
              <a:rPr lang="en-GB" altLang="pt-PT" sz="1800" dirty="0" smtClean="0"/>
              <a:t> </a:t>
            </a:r>
            <a:r>
              <a:rPr lang="en-GB" altLang="pt-PT" sz="1800" dirty="0"/>
              <a:t>é, </a:t>
            </a:r>
            <a:r>
              <a:rPr lang="en-GB" altLang="pt-PT" sz="1800" dirty="0" err="1"/>
              <a:t>presente</a:t>
            </a:r>
            <a:r>
              <a:rPr lang="en-GB" altLang="pt-PT" sz="1800" dirty="0"/>
              <a:t> </a:t>
            </a:r>
            <a:r>
              <a:rPr lang="en-GB" altLang="pt-PT" sz="1800" dirty="0" err="1"/>
              <a:t>na</a:t>
            </a:r>
            <a:r>
              <a:rPr lang="en-GB" altLang="pt-PT" sz="1800" dirty="0"/>
              <a:t> </a:t>
            </a:r>
            <a:r>
              <a:rPr lang="en-GB" altLang="pt-PT" sz="1800" dirty="0" err="1"/>
              <a:t>admissão</a:t>
            </a:r>
            <a:r>
              <a:rPr lang="en-GB" altLang="pt-PT" sz="1800" dirty="0"/>
              <a:t>, no </a:t>
            </a:r>
            <a:r>
              <a:rPr lang="en-GB" altLang="pt-PT" sz="1800" dirty="0" err="1"/>
              <a:t>dia</a:t>
            </a:r>
            <a:r>
              <a:rPr lang="en-GB" altLang="pt-PT" sz="1800" dirty="0"/>
              <a:t> da </a:t>
            </a:r>
            <a:r>
              <a:rPr lang="en-GB" altLang="pt-PT" sz="1800" dirty="0" err="1"/>
              <a:t>admissão</a:t>
            </a:r>
            <a:r>
              <a:rPr lang="en-GB" altLang="pt-PT" sz="1800" dirty="0"/>
              <a:t>, </a:t>
            </a:r>
            <a:r>
              <a:rPr lang="en-GB" altLang="pt-PT" sz="1800" dirty="0" err="1"/>
              <a:t>ou</a:t>
            </a:r>
            <a:r>
              <a:rPr lang="en-GB" altLang="pt-PT" sz="1800" dirty="0"/>
              <a:t> no </a:t>
            </a:r>
            <a:r>
              <a:rPr lang="en-GB" altLang="pt-PT" sz="1800" dirty="0" err="1"/>
              <a:t>dia</a:t>
            </a:r>
            <a:r>
              <a:rPr lang="en-GB" altLang="pt-PT" sz="1800" dirty="0"/>
              <a:t> 2) </a:t>
            </a:r>
            <a:r>
              <a:rPr lang="en-GB" altLang="pt-PT" sz="1800" dirty="0" err="1"/>
              <a:t>após</a:t>
            </a:r>
            <a:r>
              <a:rPr lang="en-GB" altLang="pt-PT" sz="1800" dirty="0"/>
              <a:t> o </a:t>
            </a:r>
            <a:r>
              <a:rPr lang="en-GB" altLang="pt-PT" sz="1800" dirty="0" err="1"/>
              <a:t>residente</a:t>
            </a:r>
            <a:r>
              <a:rPr lang="en-GB" altLang="pt-PT" sz="1800" dirty="0"/>
              <a:t> </a:t>
            </a:r>
            <a:r>
              <a:rPr lang="en-GB" altLang="pt-PT" sz="1800" dirty="0" err="1" smtClean="0"/>
              <a:t>ter</a:t>
            </a:r>
            <a:r>
              <a:rPr lang="en-GB" altLang="pt-PT" sz="1800" dirty="0" smtClean="0"/>
              <a:t> </a:t>
            </a:r>
            <a:r>
              <a:rPr lang="en-GB" altLang="pt-PT" sz="1800" dirty="0" err="1" smtClean="0"/>
              <a:t>sido</a:t>
            </a:r>
            <a:r>
              <a:rPr lang="en-GB" altLang="pt-PT" sz="1800" dirty="0" smtClean="0"/>
              <a:t> </a:t>
            </a:r>
            <a:r>
              <a:rPr lang="en-GB" altLang="pt-PT" sz="1800" dirty="0" err="1" smtClean="0"/>
              <a:t>readmitido</a:t>
            </a:r>
            <a:r>
              <a:rPr lang="en-GB" altLang="pt-PT" sz="1800" dirty="0" smtClean="0"/>
              <a:t> </a:t>
            </a:r>
            <a:r>
              <a:rPr lang="en-GB" altLang="pt-PT" sz="1800" dirty="0" err="1"/>
              <a:t>na</a:t>
            </a:r>
            <a:r>
              <a:rPr lang="en-GB" altLang="pt-PT" sz="1800" dirty="0"/>
              <a:t> UCCI </a:t>
            </a:r>
            <a:r>
              <a:rPr lang="en-GB" altLang="pt-PT" sz="1800" dirty="0" err="1" smtClean="0"/>
              <a:t>atual</a:t>
            </a:r>
            <a:r>
              <a:rPr lang="en-GB" altLang="pt-PT" sz="1800" dirty="0" smtClean="0"/>
              <a:t>, </a:t>
            </a:r>
            <a:r>
              <a:rPr lang="en-GB" altLang="pt-PT" sz="1800" dirty="0" err="1" smtClean="0"/>
              <a:t>proveniente</a:t>
            </a:r>
            <a:r>
              <a:rPr lang="en-GB" altLang="pt-PT" sz="1800" dirty="0" smtClean="0"/>
              <a:t> </a:t>
            </a:r>
            <a:r>
              <a:rPr lang="en-GB" altLang="pt-PT" sz="1800" dirty="0"/>
              <a:t>de </a:t>
            </a:r>
            <a:r>
              <a:rPr lang="en-GB" altLang="pt-PT" sz="1800" dirty="0" err="1"/>
              <a:t>outra</a:t>
            </a:r>
            <a:r>
              <a:rPr lang="en-GB" altLang="pt-PT" sz="1800" dirty="0"/>
              <a:t> </a:t>
            </a:r>
            <a:r>
              <a:rPr lang="en-GB" altLang="pt-PT" sz="1800" dirty="0" err="1"/>
              <a:t>unidade</a:t>
            </a:r>
            <a:r>
              <a:rPr lang="en-GB" altLang="pt-PT" sz="1800" dirty="0"/>
              <a:t> de </a:t>
            </a:r>
            <a:r>
              <a:rPr lang="en-GB" altLang="pt-PT" sz="1800" dirty="0" err="1"/>
              <a:t>saúde</a:t>
            </a:r>
            <a:r>
              <a:rPr lang="en-GB" altLang="pt-PT" sz="1800" dirty="0"/>
              <a:t> (</a:t>
            </a:r>
            <a:r>
              <a:rPr lang="en-GB" altLang="pt-PT" sz="1800" dirty="0" err="1"/>
              <a:t>por</a:t>
            </a:r>
            <a:r>
              <a:rPr lang="en-GB" altLang="pt-PT" sz="1800" dirty="0"/>
              <a:t> </a:t>
            </a:r>
            <a:r>
              <a:rPr lang="en-GB" altLang="pt-PT" sz="1800" dirty="0" err="1"/>
              <a:t>exemplo</a:t>
            </a:r>
            <a:r>
              <a:rPr lang="en-GB" altLang="pt-PT" sz="1800" dirty="0"/>
              <a:t>, UCCI </a:t>
            </a:r>
            <a:r>
              <a:rPr lang="en-GB" altLang="pt-PT" sz="1800" dirty="0" err="1"/>
              <a:t>ou</a:t>
            </a:r>
            <a:r>
              <a:rPr lang="en-GB" altLang="pt-PT" sz="1800" dirty="0"/>
              <a:t> hospital)</a:t>
            </a:r>
            <a:endParaRPr lang="en-US" altLang="pt-PT" sz="1800" dirty="0"/>
          </a:p>
          <a:p>
            <a:pPr marL="0" indent="0" algn="just" eaLnBrk="1" hangingPunct="1"/>
            <a:endParaRPr lang="en-US" altLang="pt-PT" dirty="0"/>
          </a:p>
        </p:txBody>
      </p:sp>
      <p:sp>
        <p:nvSpPr>
          <p:cNvPr id="2150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eaLnBrk="0" hangingPunct="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eaLnBrk="0" hangingPunct="0">
              <a:spcBef>
                <a:spcPct val="20000"/>
              </a:spcBef>
              <a:defRPr>
                <a:solidFill>
                  <a:schemeClr val="tx1"/>
                </a:solidFill>
                <a:latin typeface="Tahoma" panose="020B0604030504040204" pitchFamily="34" charset="0"/>
                <a:cs typeface="Tahoma" panose="020B0604030504040204" pitchFamily="34" charset="0"/>
              </a:defRPr>
            </a:lvl3pPr>
            <a:lvl4pPr marL="1600200" indent="-228600" eaLnBrk="0" hangingPunct="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eaLnBrk="0" hangingPunct="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r>
              <a:rPr lang="en-US" altLang="pt-PT" dirty="0">
                <a:solidFill>
                  <a:srgbClr val="898989"/>
                </a:solidFill>
                <a:latin typeface="Arial" panose="020B0604020202020204" pitchFamily="34" charset="0"/>
              </a:rPr>
              <a:t>16</a:t>
            </a:r>
          </a:p>
        </p:txBody>
      </p:sp>
      <p:sp>
        <p:nvSpPr>
          <p:cNvPr id="2" name="Left Brace 1"/>
          <p:cNvSpPr/>
          <p:nvPr/>
        </p:nvSpPr>
        <p:spPr bwMode="auto">
          <a:xfrm>
            <a:off x="35173" y="1052513"/>
            <a:ext cx="288678" cy="2304479"/>
          </a:xfrm>
          <a:prstGeom prst="leftBrace">
            <a:avLst/>
          </a:prstGeom>
          <a:solidFill>
            <a:schemeClr val="bg1">
              <a:lumMod val="85000"/>
            </a:schemeClr>
          </a:solidFill>
          <a:ln w="28575">
            <a:headEnd type="none" w="med" len="med"/>
            <a:tailEnd type="none" w="med" len="med"/>
          </a:ln>
        </p:spPr>
        <p:style>
          <a:lnRef idx="1">
            <a:schemeClr val="dk1"/>
          </a:lnRef>
          <a:fillRef idx="0">
            <a:schemeClr val="dk1"/>
          </a:fillRef>
          <a:effectRef idx="0">
            <a:schemeClr val="dk1"/>
          </a:effectRef>
          <a:fontRef idx="minor">
            <a:schemeClr val="tx1"/>
          </a:fontRef>
        </p:style>
        <p:txBody>
          <a:bodyPr vert="horz" wrap="square" lIns="0" tIns="0" rIns="0" bIns="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pt-PT" sz="3200" b="0" i="0" u="none" strike="noStrike" cap="none" normalizeH="0" baseline="0" smtClean="0">
              <a:ln>
                <a:noFill/>
              </a:ln>
              <a:solidFill>
                <a:schemeClr val="tx1"/>
              </a:solidFill>
              <a:effectLst/>
              <a:latin typeface="Tahoma" pitchFamily="34" charset="0"/>
            </a:endParaRPr>
          </a:p>
        </p:txBody>
      </p:sp>
      <p:sp>
        <p:nvSpPr>
          <p:cNvPr id="6" name="Left Brace 5"/>
          <p:cNvSpPr/>
          <p:nvPr/>
        </p:nvSpPr>
        <p:spPr bwMode="auto">
          <a:xfrm>
            <a:off x="35173" y="4004729"/>
            <a:ext cx="288678" cy="2304479"/>
          </a:xfrm>
          <a:prstGeom prst="leftBrace">
            <a:avLst/>
          </a:prstGeom>
          <a:solidFill>
            <a:schemeClr val="bg1">
              <a:lumMod val="85000"/>
            </a:schemeClr>
          </a:solidFill>
          <a:ln w="28575">
            <a:headEnd type="none" w="med" len="med"/>
            <a:tailEnd type="none" w="med" len="med"/>
          </a:ln>
        </p:spPr>
        <p:style>
          <a:lnRef idx="1">
            <a:schemeClr val="dk1"/>
          </a:lnRef>
          <a:fillRef idx="0">
            <a:schemeClr val="dk1"/>
          </a:fillRef>
          <a:effectRef idx="0">
            <a:schemeClr val="dk1"/>
          </a:effectRef>
          <a:fontRef idx="minor">
            <a:schemeClr val="tx1"/>
          </a:fontRef>
        </p:style>
        <p:txBody>
          <a:bodyPr vert="horz" wrap="square" lIns="0" tIns="0" rIns="0" bIns="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pt-PT" sz="3200" b="0" i="0" u="none" strike="noStrike" cap="none" normalizeH="0" baseline="0" smtClean="0">
              <a:ln>
                <a:noFill/>
              </a:ln>
              <a:solidFill>
                <a:schemeClr val="tx1"/>
              </a:solidFill>
              <a:effectLst/>
              <a:latin typeface="Tahoma" pitchFamily="34" charset="0"/>
            </a:endParaRPr>
          </a:p>
        </p:txBody>
      </p:sp>
    </p:spTree>
    <p:extLst>
      <p:ext uri="{BB962C8B-B14F-4D97-AF65-F5344CB8AC3E}">
        <p14:creationId xmlns:p14="http://schemas.microsoft.com/office/powerpoint/2010/main" val="26572701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7"/>
          <p:cNvSpPr txBox="1">
            <a:spLocks noChangeArrowheads="1"/>
          </p:cNvSpPr>
          <p:nvPr/>
        </p:nvSpPr>
        <p:spPr bwMode="auto">
          <a:xfrm>
            <a:off x="473075" y="1117600"/>
            <a:ext cx="8461375" cy="4970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marL="457200" indent="-457200" algn="just" eaLnBrk="1" hangingPunct="1">
              <a:buAutoNum type="alphaUcPeriod"/>
            </a:pPr>
            <a:r>
              <a:rPr lang="de-DE" altLang="pt-PT" sz="2000" dirty="0" smtClean="0">
                <a:solidFill>
                  <a:srgbClr val="C00000"/>
                </a:solidFill>
              </a:rPr>
              <a:t>Sinais </a:t>
            </a:r>
            <a:r>
              <a:rPr lang="de-DE" altLang="pt-PT" sz="2000" dirty="0">
                <a:solidFill>
                  <a:srgbClr val="C00000"/>
                </a:solidFill>
              </a:rPr>
              <a:t>e sintomas da infeção</a:t>
            </a:r>
            <a:r>
              <a:rPr lang="de-DE" altLang="pt-PT" sz="2000" dirty="0" smtClean="0">
                <a:solidFill>
                  <a:srgbClr val="C00000"/>
                </a:solidFill>
              </a:rPr>
              <a:t>:</a:t>
            </a:r>
          </a:p>
          <a:p>
            <a:pPr algn="just" eaLnBrk="1" hangingPunct="1"/>
            <a:r>
              <a:rPr lang="de-DE" altLang="pt-PT" sz="2000" dirty="0"/>
              <a:t>E</a:t>
            </a:r>
            <a:endParaRPr lang="en-US" altLang="pt-PT" sz="2000" dirty="0"/>
          </a:p>
          <a:p>
            <a:pPr marL="0" indent="0" algn="just" eaLnBrk="1" hangingPunct="1"/>
            <a:r>
              <a:rPr lang="de-DE" altLang="pt-PT" sz="2000" dirty="0" smtClean="0">
                <a:solidFill>
                  <a:srgbClr val="C00000"/>
                </a:solidFill>
              </a:rPr>
              <a:t>B</a:t>
            </a:r>
            <a:r>
              <a:rPr lang="de-DE" altLang="pt-PT" sz="2000" dirty="0">
                <a:solidFill>
                  <a:srgbClr val="C00000"/>
                </a:solidFill>
              </a:rPr>
              <a:t>. O início dos sintomas ocorreram</a:t>
            </a:r>
            <a:r>
              <a:rPr lang="de-DE" altLang="pt-PT" sz="2000" dirty="0" smtClean="0">
                <a:solidFill>
                  <a:srgbClr val="C00000"/>
                </a:solidFill>
              </a:rPr>
              <a:t>:</a:t>
            </a:r>
          </a:p>
          <a:p>
            <a:pPr marL="0" indent="0" algn="just" eaLnBrk="1" hangingPunct="1"/>
            <a:r>
              <a:rPr lang="de-DE" altLang="pt-PT" sz="2000" dirty="0" smtClean="0">
                <a:solidFill>
                  <a:srgbClr val="C00000"/>
                </a:solidFill>
              </a:rPr>
              <a:t>......</a:t>
            </a:r>
          </a:p>
          <a:p>
            <a:pPr marL="0" indent="0" algn="just" eaLnBrk="1" hangingPunct="1"/>
            <a:r>
              <a:rPr lang="de-DE" altLang="pt-PT" sz="2000" dirty="0" smtClean="0">
                <a:solidFill>
                  <a:srgbClr val="C00000"/>
                </a:solidFill>
              </a:rPr>
              <a:t>OU</a:t>
            </a:r>
            <a:endParaRPr lang="en-US" altLang="pt-PT" sz="2000" dirty="0">
              <a:solidFill>
                <a:srgbClr val="C00000"/>
              </a:solidFill>
            </a:endParaRPr>
          </a:p>
          <a:p>
            <a:pPr marL="342900" indent="-342900">
              <a:lnSpc>
                <a:spcPct val="100000"/>
              </a:lnSpc>
              <a:spcBef>
                <a:spcPct val="0"/>
              </a:spcBef>
              <a:spcAft>
                <a:spcPct val="0"/>
              </a:spcAft>
              <a:buFont typeface="Arial" panose="020B0604020202020204" pitchFamily="34" charset="0"/>
              <a:buChar char="•"/>
            </a:pPr>
            <a:r>
              <a:rPr lang="pt-PT" altLang="pt-PT" sz="1600" dirty="0" smtClean="0"/>
              <a:t>Infeções </a:t>
            </a:r>
            <a:r>
              <a:rPr lang="pt-PT" altLang="pt-PT" sz="1600" dirty="0"/>
              <a:t>do local cirúrgico profundas e órgãos/espaço ocorrendo com menos de </a:t>
            </a:r>
            <a:r>
              <a:rPr lang="pt-PT" altLang="pt-PT" sz="1600" dirty="0">
                <a:solidFill>
                  <a:srgbClr val="C00000"/>
                </a:solidFill>
              </a:rPr>
              <a:t>90 dias </a:t>
            </a:r>
            <a:r>
              <a:rPr lang="pt-PT" altLang="pt-PT" sz="1600" dirty="0"/>
              <a:t>após a cirurgia de implante</a:t>
            </a:r>
          </a:p>
          <a:p>
            <a:pPr marL="342900" indent="-342900">
              <a:lnSpc>
                <a:spcPct val="100000"/>
              </a:lnSpc>
              <a:spcBef>
                <a:spcPct val="0"/>
              </a:spcBef>
              <a:spcAft>
                <a:spcPct val="0"/>
              </a:spcAft>
              <a:buFont typeface="Arial" panose="020B0604020202020204" pitchFamily="34" charset="0"/>
              <a:buChar char="•"/>
            </a:pPr>
            <a:r>
              <a:rPr lang="pt-PT" altLang="pt-PT" sz="1600" dirty="0"/>
              <a:t>Outras infeções do local cirúrgico ocorrendo com </a:t>
            </a:r>
            <a:r>
              <a:rPr lang="pt-PT" altLang="pt-PT" sz="1600" dirty="0">
                <a:solidFill>
                  <a:srgbClr val="C00000"/>
                </a:solidFill>
              </a:rPr>
              <a:t>menos de 30 dias </a:t>
            </a:r>
            <a:r>
              <a:rPr lang="pt-PT" altLang="pt-PT" sz="1600" dirty="0"/>
              <a:t>após uma operação sem implante</a:t>
            </a:r>
          </a:p>
          <a:p>
            <a:pPr marL="342900" indent="-342900">
              <a:lnSpc>
                <a:spcPct val="100000"/>
              </a:lnSpc>
              <a:spcBef>
                <a:spcPct val="0"/>
              </a:spcBef>
              <a:spcAft>
                <a:spcPct val="0"/>
              </a:spcAft>
              <a:buFont typeface="Arial" panose="020B0604020202020204" pitchFamily="34" charset="0"/>
              <a:buChar char="•"/>
            </a:pPr>
            <a:r>
              <a:rPr lang="pt-PT" altLang="pt-PT" sz="1600" dirty="0"/>
              <a:t>Infeções por </a:t>
            </a:r>
            <a:r>
              <a:rPr lang="pt-PT" altLang="pt-PT" sz="1600" i="1" dirty="0">
                <a:solidFill>
                  <a:srgbClr val="C00000"/>
                </a:solidFill>
              </a:rPr>
              <a:t>C. </a:t>
            </a:r>
            <a:r>
              <a:rPr lang="pt-PT" altLang="pt-PT" sz="1600" i="1" dirty="0" err="1">
                <a:solidFill>
                  <a:srgbClr val="C00000"/>
                </a:solidFill>
              </a:rPr>
              <a:t>difficile</a:t>
            </a:r>
            <a:r>
              <a:rPr lang="pt-PT" altLang="pt-PT" sz="1600" i="1" dirty="0">
                <a:solidFill>
                  <a:srgbClr val="C00000"/>
                </a:solidFill>
              </a:rPr>
              <a:t> </a:t>
            </a:r>
            <a:r>
              <a:rPr lang="pt-PT" altLang="pt-PT" sz="1600" dirty="0"/>
              <a:t>que ocorrem menos de 28 dias após a alta de um estabelecimento de saúde (por exemplo, UCCI ou hospital).</a:t>
            </a:r>
          </a:p>
          <a:p>
            <a:pPr>
              <a:lnSpc>
                <a:spcPct val="100000"/>
              </a:lnSpc>
              <a:spcBef>
                <a:spcPct val="0"/>
              </a:spcBef>
              <a:spcAft>
                <a:spcPct val="0"/>
              </a:spcAft>
              <a:buFontTx/>
              <a:buNone/>
            </a:pPr>
            <a:endParaRPr lang="pt-PT" altLang="pt-PT" sz="1600" b="1" dirty="0"/>
          </a:p>
          <a:p>
            <a:pPr>
              <a:lnSpc>
                <a:spcPct val="100000"/>
              </a:lnSpc>
              <a:spcBef>
                <a:spcPct val="0"/>
              </a:spcBef>
              <a:spcAft>
                <a:spcPct val="0"/>
              </a:spcAft>
              <a:buFontTx/>
              <a:buNone/>
            </a:pPr>
            <a:r>
              <a:rPr lang="pt-PT" altLang="pt-PT" sz="1600" b="1" dirty="0"/>
              <a:t>Notas:</a:t>
            </a:r>
          </a:p>
          <a:p>
            <a:pPr>
              <a:lnSpc>
                <a:spcPct val="100000"/>
              </a:lnSpc>
              <a:spcBef>
                <a:spcPct val="0"/>
              </a:spcBef>
              <a:spcAft>
                <a:spcPct val="0"/>
              </a:spcAft>
              <a:buFontTx/>
              <a:buNone/>
            </a:pPr>
            <a:r>
              <a:rPr lang="pt-PT" altLang="pt-PT" sz="1600" dirty="0"/>
              <a:t>Os sintomas crónicos, como tosse ou urgência urinária, geralmente não estão associados com infeção</a:t>
            </a:r>
            <a:r>
              <a:rPr lang="pt-PT" altLang="pt-PT" sz="1600" b="1" dirty="0"/>
              <a:t>. Causas não infeciosas devem ser sempre consideradas antes que um diagnóstico de infeção seja feito</a:t>
            </a:r>
            <a:r>
              <a:rPr lang="pt-PT" altLang="pt-PT" sz="1600" dirty="0"/>
              <a:t>. Uma mudança no status do residente é uma indicação importante de que uma infeção pode estar em desenvolvimento.</a:t>
            </a:r>
            <a:endParaRPr lang="en-GB" altLang="pt-PT" sz="1600" dirty="0"/>
          </a:p>
        </p:txBody>
      </p:sp>
      <p:sp>
        <p:nvSpPr>
          <p:cNvPr id="18435" name="Title 2"/>
          <p:cNvSpPr>
            <a:spLocks noGrp="1"/>
          </p:cNvSpPr>
          <p:nvPr>
            <p:ph type="title"/>
          </p:nvPr>
        </p:nvSpPr>
        <p:spPr/>
        <p:txBody>
          <a:bodyPr/>
          <a:lstStyle/>
          <a:p>
            <a:r>
              <a:rPr lang="fr-BE" altLang="pt-PT" dirty="0"/>
              <a:t>PREENCHIMENTO LISTA DO SERVIÇO</a:t>
            </a:r>
            <a:br>
              <a:rPr lang="fr-BE" altLang="pt-PT" dirty="0"/>
            </a:br>
            <a:r>
              <a:rPr lang="fr-BE" altLang="pt-PT" dirty="0"/>
              <a:t> - FATORES DE RISCO</a:t>
            </a:r>
            <a:endParaRPr lang="en-US" altLang="pt-PT"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7"/>
          <p:cNvSpPr txBox="1">
            <a:spLocks noChangeArrowheads="1"/>
          </p:cNvSpPr>
          <p:nvPr/>
        </p:nvSpPr>
        <p:spPr bwMode="auto">
          <a:xfrm>
            <a:off x="4432300" y="1346200"/>
            <a:ext cx="412115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lnSpc>
                <a:spcPct val="100000"/>
              </a:lnSpc>
              <a:spcBef>
                <a:spcPct val="0"/>
              </a:spcBef>
              <a:spcAft>
                <a:spcPct val="0"/>
              </a:spcAft>
              <a:buFontTx/>
              <a:buNone/>
            </a:pPr>
            <a:r>
              <a:rPr lang="pt-PT" dirty="0"/>
              <a:t>Ao verificar sinais/sintomas nos algoritmos de decisão, os coletores dos dados devem finalmente decidir se há sinais ou sintomas suficientes para confirmar a infeção.</a:t>
            </a:r>
            <a:br>
              <a:rPr lang="pt-PT" dirty="0"/>
            </a:br>
            <a:r>
              <a:rPr lang="pt-PT" dirty="0"/>
              <a:t>Portanto</a:t>
            </a:r>
            <a:r>
              <a:rPr lang="pt-PT" b="1" dirty="0"/>
              <a:t>, </a:t>
            </a:r>
            <a:r>
              <a:rPr lang="pt-PT" b="1" dirty="0">
                <a:solidFill>
                  <a:srgbClr val="C00000"/>
                </a:solidFill>
              </a:rPr>
              <a:t>a procura exaustiva de sinais/sintomas presentes nos residentes é crucial.</a:t>
            </a:r>
            <a:endParaRPr lang="en-US" altLang="pt-PT" b="1" dirty="0">
              <a:solidFill>
                <a:srgbClr val="C00000"/>
              </a:solidFill>
            </a:endParaRPr>
          </a:p>
        </p:txBody>
      </p:sp>
      <p:sp>
        <p:nvSpPr>
          <p:cNvPr id="19459" name="Title 2"/>
          <p:cNvSpPr>
            <a:spLocks noGrp="1"/>
          </p:cNvSpPr>
          <p:nvPr>
            <p:ph type="title"/>
          </p:nvPr>
        </p:nvSpPr>
        <p:spPr/>
        <p:txBody>
          <a:bodyPr/>
          <a:lstStyle/>
          <a:p>
            <a:r>
              <a:rPr lang="fr-BE" altLang="pt-PT" dirty="0"/>
              <a:t>PREENCHIMENTO LISTA DO SERVIÇO</a:t>
            </a:r>
            <a:br>
              <a:rPr lang="fr-BE" altLang="pt-PT" dirty="0"/>
            </a:br>
            <a:r>
              <a:rPr lang="fr-BE" altLang="pt-PT" dirty="0"/>
              <a:t> - FATORES DE RISCO</a:t>
            </a:r>
            <a:endParaRPr lang="en-US" altLang="pt-PT" dirty="0"/>
          </a:p>
        </p:txBody>
      </p:sp>
      <p:pic>
        <p:nvPicPr>
          <p:cNvPr id="1946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991674"/>
            <a:ext cx="3594100" cy="5334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7"/>
          <p:cNvSpPr txBox="1">
            <a:spLocks noChangeArrowheads="1"/>
          </p:cNvSpPr>
          <p:nvPr/>
        </p:nvSpPr>
        <p:spPr bwMode="auto">
          <a:xfrm>
            <a:off x="203200" y="908050"/>
            <a:ext cx="8578850"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r>
              <a:rPr lang="pt-PT" sz="2000" b="1" dirty="0"/>
              <a:t>Cateter urinário: </a:t>
            </a:r>
            <a:r>
              <a:rPr lang="pt-PT" sz="2000" dirty="0"/>
              <a:t>Qualquer sistema de tubo colocado no corpo para drenar e recolher a urina da bexiga, </a:t>
            </a:r>
            <a:r>
              <a:rPr lang="pt-PT" sz="2000" dirty="0" err="1"/>
              <a:t>p.ex</a:t>
            </a:r>
            <a:r>
              <a:rPr lang="pt-PT" sz="2000" dirty="0"/>
              <a:t>: Cateter urinário permanente, cateter </a:t>
            </a:r>
            <a:r>
              <a:rPr lang="pt-PT" sz="2000" dirty="0" err="1"/>
              <a:t>suprapúbico</a:t>
            </a:r>
            <a:r>
              <a:rPr lang="pt-PT" sz="2000" dirty="0"/>
              <a:t> ou de parede abdominal, </a:t>
            </a:r>
            <a:r>
              <a:rPr lang="pt-PT" sz="2000" dirty="0" err="1"/>
              <a:t>cistostomia</a:t>
            </a:r>
            <a:r>
              <a:rPr lang="pt-PT" sz="2000" dirty="0"/>
              <a:t>. </a:t>
            </a:r>
            <a:r>
              <a:rPr lang="pt-PT" sz="2000" dirty="0">
                <a:solidFill>
                  <a:srgbClr val="FF0000"/>
                </a:solidFill>
              </a:rPr>
              <a:t>Não devem ser incluídos cateteres externos que não drenem a urina diretamente da bexiga (por exemplo, cateteres tipo preservativos).</a:t>
            </a:r>
            <a:br>
              <a:rPr lang="pt-PT" sz="2000" dirty="0">
                <a:solidFill>
                  <a:srgbClr val="FF0000"/>
                </a:solidFill>
              </a:rPr>
            </a:br>
            <a:r>
              <a:rPr lang="pt-PT" sz="2000" dirty="0"/>
              <a:t/>
            </a:r>
            <a:br>
              <a:rPr lang="pt-PT" sz="2000" dirty="0"/>
            </a:br>
            <a:r>
              <a:rPr lang="pt-PT" sz="2000" b="1" dirty="0"/>
              <a:t>Cateter vascular: </a:t>
            </a:r>
            <a:r>
              <a:rPr lang="pt-PT" sz="2000" dirty="0"/>
              <a:t>Qualquer sistema de tubo colocado no corpo para aceder ao sistema vascular (venoso, arterial), i e. Um cateter intravenoso periférico, um sistema de acesso vascular implantado (</a:t>
            </a:r>
            <a:r>
              <a:rPr lang="pt-PT" sz="2000" dirty="0" err="1"/>
              <a:t>port</a:t>
            </a:r>
            <a:r>
              <a:rPr lang="pt-PT" sz="2000" dirty="0"/>
              <a:t>-à-</a:t>
            </a:r>
            <a:r>
              <a:rPr lang="pt-PT" sz="2000" dirty="0" err="1"/>
              <a:t>cath</a:t>
            </a:r>
            <a:r>
              <a:rPr lang="pt-PT" sz="2000" dirty="0"/>
              <a:t>) ou qualquer outro sistema de acesso intravascular (incluindo fístula arteriovenosa)</a:t>
            </a:r>
            <a:br>
              <a:rPr lang="pt-PT" sz="2000" dirty="0"/>
            </a:br>
            <a:r>
              <a:rPr lang="pt-PT" sz="2000" dirty="0"/>
              <a:t/>
            </a:r>
            <a:br>
              <a:rPr lang="pt-PT" sz="2000" dirty="0"/>
            </a:br>
            <a:r>
              <a:rPr lang="pt-PT" sz="2000" b="1" dirty="0"/>
              <a:t>Úlceras de pressão: </a:t>
            </a:r>
            <a:r>
              <a:rPr lang="pt-PT" sz="2000" dirty="0"/>
              <a:t>todos os graus de úlceras de pressão devem ser considerados, mesmo o grau mais baixo caracterizado pela descoloração da pele intacta não </a:t>
            </a:r>
            <a:r>
              <a:rPr lang="pt-PT" sz="2000" dirty="0" err="1"/>
              <a:t>afectada</a:t>
            </a:r>
            <a:r>
              <a:rPr lang="pt-PT" sz="2000" dirty="0"/>
              <a:t> pela pressão leve dos dedos (</a:t>
            </a:r>
            <a:r>
              <a:rPr lang="pt-PT" sz="2000" dirty="0">
                <a:solidFill>
                  <a:srgbClr val="C00000"/>
                </a:solidFill>
              </a:rPr>
              <a:t>eritema não </a:t>
            </a:r>
            <a:r>
              <a:rPr lang="pt-PT" sz="2000" dirty="0" err="1" smtClean="0">
                <a:solidFill>
                  <a:srgbClr val="C00000"/>
                </a:solidFill>
              </a:rPr>
              <a:t>branqueavél</a:t>
            </a:r>
            <a:r>
              <a:rPr lang="pt-PT" sz="2000" dirty="0" smtClean="0"/>
              <a:t>)</a:t>
            </a:r>
            <a:endParaRPr lang="en-US" altLang="pt-PT" sz="2200" dirty="0"/>
          </a:p>
        </p:txBody>
      </p:sp>
      <p:sp>
        <p:nvSpPr>
          <p:cNvPr id="20483" name="Title 2"/>
          <p:cNvSpPr>
            <a:spLocks noGrp="1"/>
          </p:cNvSpPr>
          <p:nvPr>
            <p:ph type="title"/>
          </p:nvPr>
        </p:nvSpPr>
        <p:spPr/>
        <p:txBody>
          <a:bodyPr/>
          <a:lstStyle/>
          <a:p>
            <a:r>
              <a:rPr lang="fr-BE" altLang="pt-PT" dirty="0"/>
              <a:t>PREENCHIMENTO LISTA DO SERVIÇO</a:t>
            </a:r>
            <a:br>
              <a:rPr lang="fr-BE" altLang="pt-PT" dirty="0"/>
            </a:br>
            <a:r>
              <a:rPr lang="fr-BE" altLang="pt-PT" dirty="0"/>
              <a:t> - FATORES DE RISCO</a:t>
            </a:r>
            <a:endParaRPr lang="en-US" altLang="pt-PT"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7"/>
          <p:cNvSpPr txBox="1">
            <a:spLocks noChangeArrowheads="1"/>
          </p:cNvSpPr>
          <p:nvPr/>
        </p:nvSpPr>
        <p:spPr bwMode="auto">
          <a:xfrm>
            <a:off x="323850" y="1066800"/>
            <a:ext cx="8578850" cy="618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r>
              <a:rPr lang="pt-PT" altLang="pt-PT" sz="2200" b="1" dirty="0"/>
              <a:t>Outras feridas: </a:t>
            </a:r>
            <a:r>
              <a:rPr lang="pt-PT" altLang="pt-PT" sz="2200" dirty="0"/>
              <a:t>Todas as feridas que não sejam feridas por pressão, incluindo úlceras de perna, feridas traumáticas ou cirúrgicas e locais de inserção para gastrostomia endoscópica percutânea, traqueostomia, </a:t>
            </a:r>
            <a:r>
              <a:rPr lang="pt-PT" altLang="pt-PT" sz="2200" dirty="0" err="1"/>
              <a:t>urostomia</a:t>
            </a:r>
            <a:r>
              <a:rPr lang="pt-PT" altLang="pt-PT" sz="2200" dirty="0"/>
              <a:t>, colostomia ou cateteres </a:t>
            </a:r>
            <a:r>
              <a:rPr lang="pt-PT" altLang="pt-PT" sz="2200" dirty="0" err="1"/>
              <a:t>supra-púbicos</a:t>
            </a:r>
            <a:r>
              <a:rPr lang="pt-PT" altLang="pt-PT" sz="2200" dirty="0"/>
              <a:t> e peritoneais</a:t>
            </a:r>
            <a:r>
              <a:rPr lang="pt-PT" altLang="pt-PT" sz="2200" b="1" dirty="0"/>
              <a:t>.</a:t>
            </a:r>
          </a:p>
          <a:p>
            <a:pPr eaLnBrk="1" hangingPunct="1">
              <a:lnSpc>
                <a:spcPct val="100000"/>
              </a:lnSpc>
              <a:spcBef>
                <a:spcPct val="0"/>
              </a:spcBef>
              <a:spcAft>
                <a:spcPct val="0"/>
              </a:spcAft>
              <a:buFontTx/>
              <a:buNone/>
            </a:pPr>
            <a:endParaRPr lang="pt-PT" altLang="pt-PT" sz="2200" b="1" dirty="0"/>
          </a:p>
          <a:p>
            <a:pPr eaLnBrk="1" hangingPunct="1">
              <a:lnSpc>
                <a:spcPct val="100000"/>
              </a:lnSpc>
              <a:spcBef>
                <a:spcPct val="0"/>
              </a:spcBef>
              <a:spcAft>
                <a:spcPct val="0"/>
              </a:spcAft>
              <a:buFontTx/>
              <a:buNone/>
            </a:pPr>
            <a:r>
              <a:rPr lang="pt-PT" altLang="pt-PT" sz="2200" b="1" dirty="0"/>
              <a:t>Desorientação no tempo e / ou espaço: </a:t>
            </a:r>
            <a:r>
              <a:rPr lang="pt-PT" altLang="pt-PT" sz="2200" dirty="0"/>
              <a:t>Residentes que sofrem de períodos de confusão, especialmente no que diz respeito ao tempo, lugar ou identificação de pessoas (por exemplo, deficiência cognitiva).</a:t>
            </a:r>
          </a:p>
          <a:p>
            <a:pPr eaLnBrk="1" hangingPunct="1">
              <a:lnSpc>
                <a:spcPct val="100000"/>
              </a:lnSpc>
              <a:spcBef>
                <a:spcPct val="0"/>
              </a:spcBef>
              <a:spcAft>
                <a:spcPct val="0"/>
              </a:spcAft>
              <a:buFontTx/>
              <a:buNone/>
            </a:pPr>
            <a:endParaRPr lang="pt-PT" altLang="pt-PT" sz="2200" b="1" dirty="0"/>
          </a:p>
          <a:p>
            <a:pPr eaLnBrk="1" hangingPunct="1">
              <a:lnSpc>
                <a:spcPct val="100000"/>
              </a:lnSpc>
              <a:spcBef>
                <a:spcPct val="0"/>
              </a:spcBef>
              <a:spcAft>
                <a:spcPct val="0"/>
              </a:spcAft>
              <a:buFontTx/>
              <a:buNone/>
            </a:pPr>
            <a:r>
              <a:rPr lang="pt-PT" altLang="pt-PT" sz="2200" b="1" dirty="0"/>
              <a:t>Cadeira de rodas ou acamados: </a:t>
            </a:r>
            <a:r>
              <a:rPr lang="pt-PT" altLang="pt-PT" sz="2200" dirty="0"/>
              <a:t>Residentes que precisam de uma cadeira de rodas para o seu movimento ou que estão acamados no dia PPS</a:t>
            </a:r>
          </a:p>
          <a:p>
            <a:pPr eaLnBrk="1" hangingPunct="1">
              <a:lnSpc>
                <a:spcPct val="100000"/>
              </a:lnSpc>
              <a:spcBef>
                <a:spcPct val="0"/>
              </a:spcBef>
              <a:spcAft>
                <a:spcPct val="0"/>
              </a:spcAft>
              <a:buFontTx/>
              <a:buNone/>
            </a:pPr>
            <a:endParaRPr lang="pt-PT" altLang="pt-PT" sz="2200" b="1" dirty="0"/>
          </a:p>
          <a:p>
            <a:pPr eaLnBrk="1" hangingPunct="1">
              <a:lnSpc>
                <a:spcPct val="100000"/>
              </a:lnSpc>
              <a:spcBef>
                <a:spcPct val="0"/>
              </a:spcBef>
              <a:spcAft>
                <a:spcPct val="0"/>
              </a:spcAft>
              <a:buFontTx/>
              <a:buNone/>
            </a:pPr>
            <a:endParaRPr lang="pt-PT" altLang="pt-PT" sz="2200" b="1" dirty="0"/>
          </a:p>
          <a:p>
            <a:pPr eaLnBrk="1" hangingPunct="1">
              <a:lnSpc>
                <a:spcPct val="100000"/>
              </a:lnSpc>
              <a:spcBef>
                <a:spcPct val="0"/>
              </a:spcBef>
              <a:spcAft>
                <a:spcPct val="0"/>
              </a:spcAft>
              <a:buFontTx/>
              <a:buNone/>
            </a:pPr>
            <a:endParaRPr lang="pt-PT" altLang="pt-PT" sz="2200" b="1" dirty="0"/>
          </a:p>
          <a:p>
            <a:pPr eaLnBrk="1" hangingPunct="1">
              <a:lnSpc>
                <a:spcPct val="100000"/>
              </a:lnSpc>
              <a:spcBef>
                <a:spcPct val="0"/>
              </a:spcBef>
              <a:spcAft>
                <a:spcPct val="0"/>
              </a:spcAft>
              <a:buFontTx/>
              <a:buNone/>
            </a:pPr>
            <a:endParaRPr lang="pt-PT" altLang="pt-PT" sz="2200" b="1" dirty="0"/>
          </a:p>
        </p:txBody>
      </p:sp>
      <p:sp>
        <p:nvSpPr>
          <p:cNvPr id="21507" name="Title 2"/>
          <p:cNvSpPr>
            <a:spLocks noGrp="1"/>
          </p:cNvSpPr>
          <p:nvPr>
            <p:ph type="title"/>
          </p:nvPr>
        </p:nvSpPr>
        <p:spPr/>
        <p:txBody>
          <a:bodyPr/>
          <a:lstStyle/>
          <a:p>
            <a:r>
              <a:rPr lang="fr-BE" altLang="pt-PT" dirty="0"/>
              <a:t>PREENCHIMENTO LISTA DO SERVIÇO</a:t>
            </a:r>
            <a:br>
              <a:rPr lang="fr-BE" altLang="pt-PT" dirty="0"/>
            </a:br>
            <a:r>
              <a:rPr lang="fr-BE" altLang="pt-PT" dirty="0"/>
              <a:t> - FATORES DE RISCO</a:t>
            </a:r>
            <a:endParaRPr lang="en-US" altLang="pt-PT"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7"/>
          <p:cNvSpPr txBox="1">
            <a:spLocks noChangeArrowheads="1"/>
          </p:cNvSpPr>
          <p:nvPr/>
        </p:nvSpPr>
        <p:spPr bwMode="auto">
          <a:xfrm>
            <a:off x="323850" y="1066800"/>
            <a:ext cx="8578850" cy="5847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r>
              <a:rPr lang="pt-PT" altLang="pt-PT" sz="2200" b="1" dirty="0"/>
              <a:t>Cirurgia nos 30 dias anteriores: </a:t>
            </a:r>
            <a:r>
              <a:rPr lang="pt-PT" altLang="pt-PT" sz="2200" dirty="0"/>
              <a:t>A cirurgia é definida como um procedimento onde é feita uma incisão (não apenas uma punção com agulha), com quebra de mucosa e / ou pele (incluindo abordagens laparoscópicas). O procedimento não necessariamente tem que ser realizado em salas de operação / sala, mas também pode acontecer em salas de radiologia intervencionistas, salas de cateterismo cardíaco, salas endoscópicas etc.</a:t>
            </a:r>
          </a:p>
          <a:p>
            <a:pPr eaLnBrk="1" hangingPunct="1">
              <a:lnSpc>
                <a:spcPct val="100000"/>
              </a:lnSpc>
              <a:spcBef>
                <a:spcPct val="0"/>
              </a:spcBef>
              <a:spcAft>
                <a:spcPct val="0"/>
              </a:spcAft>
              <a:buFontTx/>
              <a:buNone/>
            </a:pPr>
            <a:endParaRPr lang="pt-PT" altLang="pt-PT" sz="2200" b="1" dirty="0"/>
          </a:p>
          <a:p>
            <a:pPr eaLnBrk="1" hangingPunct="1">
              <a:lnSpc>
                <a:spcPct val="100000"/>
              </a:lnSpc>
              <a:spcBef>
                <a:spcPct val="0"/>
              </a:spcBef>
              <a:spcAft>
                <a:spcPct val="0"/>
              </a:spcAft>
              <a:buFontTx/>
              <a:buNone/>
            </a:pPr>
            <a:r>
              <a:rPr lang="pt-PT" altLang="pt-PT" sz="2200" b="1" dirty="0"/>
              <a:t>Incontinência urinária e / ou fecal: </a:t>
            </a:r>
            <a:r>
              <a:rPr lang="pt-PT" altLang="pt-PT" sz="2200" dirty="0"/>
              <a:t>Falta de controlo do esfíncter da bexiga ou do intestino resultando numa perda descontrolada de urina ou fezes e necessitando de fraldas nas 24 horas anteriores ao dia do PPS (durante o dia e / ou a noite) .</a:t>
            </a:r>
          </a:p>
          <a:p>
            <a:pPr eaLnBrk="1" hangingPunct="1">
              <a:lnSpc>
                <a:spcPct val="100000"/>
              </a:lnSpc>
              <a:spcBef>
                <a:spcPct val="0"/>
              </a:spcBef>
              <a:spcAft>
                <a:spcPct val="0"/>
              </a:spcAft>
              <a:buFontTx/>
              <a:buNone/>
            </a:pPr>
            <a:r>
              <a:rPr lang="pt-PT" altLang="pt-PT" sz="2200" dirty="0">
                <a:solidFill>
                  <a:srgbClr val="FF0000"/>
                </a:solidFill>
              </a:rPr>
              <a:t>Um residente com um cateter urinário não deve ser considerado incontinente para a urina.</a:t>
            </a:r>
          </a:p>
          <a:p>
            <a:pPr eaLnBrk="1" hangingPunct="1">
              <a:lnSpc>
                <a:spcPct val="100000"/>
              </a:lnSpc>
              <a:spcBef>
                <a:spcPct val="0"/>
              </a:spcBef>
              <a:spcAft>
                <a:spcPct val="0"/>
              </a:spcAft>
              <a:buFontTx/>
              <a:buNone/>
            </a:pPr>
            <a:endParaRPr lang="pt-PT" altLang="pt-PT" sz="2200" b="1" dirty="0"/>
          </a:p>
          <a:p>
            <a:pPr eaLnBrk="1" hangingPunct="1">
              <a:lnSpc>
                <a:spcPct val="100000"/>
              </a:lnSpc>
              <a:spcBef>
                <a:spcPct val="0"/>
              </a:spcBef>
              <a:spcAft>
                <a:spcPct val="0"/>
              </a:spcAft>
              <a:buFontTx/>
              <a:buNone/>
            </a:pPr>
            <a:endParaRPr lang="pt-PT" altLang="pt-PT" sz="2200" b="1" dirty="0"/>
          </a:p>
          <a:p>
            <a:pPr eaLnBrk="1" hangingPunct="1">
              <a:lnSpc>
                <a:spcPct val="100000"/>
              </a:lnSpc>
              <a:spcBef>
                <a:spcPct val="0"/>
              </a:spcBef>
              <a:spcAft>
                <a:spcPct val="0"/>
              </a:spcAft>
              <a:buFontTx/>
              <a:buNone/>
            </a:pPr>
            <a:endParaRPr lang="pt-PT" altLang="pt-PT" sz="2200" b="1" dirty="0"/>
          </a:p>
        </p:txBody>
      </p:sp>
      <p:sp>
        <p:nvSpPr>
          <p:cNvPr id="22531" name="Title 2"/>
          <p:cNvSpPr>
            <a:spLocks noGrp="1"/>
          </p:cNvSpPr>
          <p:nvPr>
            <p:ph type="title"/>
          </p:nvPr>
        </p:nvSpPr>
        <p:spPr/>
        <p:txBody>
          <a:bodyPr/>
          <a:lstStyle/>
          <a:p>
            <a:r>
              <a:rPr lang="fr-BE" altLang="pt-PT" dirty="0"/>
              <a:t>PREENCHIMENTO LISTA DO SERVIÇO</a:t>
            </a:r>
            <a:br>
              <a:rPr lang="fr-BE" altLang="pt-PT" dirty="0"/>
            </a:br>
            <a:r>
              <a:rPr lang="fr-BE" altLang="pt-PT" dirty="0"/>
              <a:t> - FATORES DE RISCO</a:t>
            </a:r>
            <a:endParaRPr lang="en-US" altLang="pt-PT"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574" y="700088"/>
            <a:ext cx="8270875" cy="5601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a:spLocks noChangeArrowheads="1"/>
          </p:cNvSpPr>
          <p:nvPr/>
        </p:nvSpPr>
        <p:spPr bwMode="auto">
          <a:xfrm>
            <a:off x="3482975" y="4835525"/>
            <a:ext cx="5110163" cy="269875"/>
          </a:xfrm>
          <a:prstGeom prst="rect">
            <a:avLst/>
          </a:prstGeom>
          <a:solidFill>
            <a:schemeClr val="tx1"/>
          </a:solidFill>
          <a:ln w="9525">
            <a:solidFill>
              <a:srgbClr val="000000"/>
            </a:solidFill>
            <a:miter lim="800000"/>
            <a:headEnd/>
            <a:tailEnd/>
          </a:ln>
          <a:effectLst>
            <a:outerShdw blurRad="63500" dist="23000" dir="5400000" rotWithShape="0">
              <a:srgbClr val="000000">
                <a:alpha val="34998"/>
              </a:srgbClr>
            </a:outerShdw>
          </a:effec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sp>
        <p:nvSpPr>
          <p:cNvPr id="13" name="Rectangle 12"/>
          <p:cNvSpPr>
            <a:spLocks noChangeArrowheads="1"/>
          </p:cNvSpPr>
          <p:nvPr/>
        </p:nvSpPr>
        <p:spPr bwMode="auto">
          <a:xfrm>
            <a:off x="3467100" y="5532438"/>
            <a:ext cx="5110163" cy="271462"/>
          </a:xfrm>
          <a:prstGeom prst="rect">
            <a:avLst/>
          </a:prstGeom>
          <a:solidFill>
            <a:schemeClr val="tx1"/>
          </a:solidFill>
          <a:ln w="9525">
            <a:solidFill>
              <a:schemeClr val="tx1"/>
            </a:solidFill>
            <a:miter lim="800000"/>
            <a:headEnd/>
            <a:tailEnd/>
          </a:ln>
          <a:effectLst>
            <a:outerShdw blurRad="63500" dist="23000" dir="5400000" rotWithShape="0">
              <a:srgbClr val="000000">
                <a:alpha val="34998"/>
              </a:srgbClr>
            </a:outerShdw>
          </a:effec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grpSp>
        <p:nvGrpSpPr>
          <p:cNvPr id="23557" name="Group 3"/>
          <p:cNvGrpSpPr>
            <a:grpSpLocks/>
          </p:cNvGrpSpPr>
          <p:nvPr/>
        </p:nvGrpSpPr>
        <p:grpSpPr bwMode="auto">
          <a:xfrm>
            <a:off x="3924300" y="2457450"/>
            <a:ext cx="5219700" cy="3643313"/>
            <a:chOff x="3924301" y="2692400"/>
            <a:chExt cx="5110161" cy="3408364"/>
          </a:xfrm>
        </p:grpSpPr>
        <p:sp>
          <p:nvSpPr>
            <p:cNvPr id="3" name="Rectangle 2"/>
            <p:cNvSpPr>
              <a:spLocks noChangeArrowheads="1"/>
            </p:cNvSpPr>
            <p:nvPr/>
          </p:nvSpPr>
          <p:spPr bwMode="auto">
            <a:xfrm>
              <a:off x="3924301" y="2692400"/>
              <a:ext cx="1181100" cy="3408364"/>
            </a:xfrm>
            <a:prstGeom prst="rect">
              <a:avLst/>
            </a:prstGeom>
            <a:noFill/>
            <a:ln w="38100">
              <a:solidFill>
                <a:srgbClr val="FF0000"/>
              </a:solidFill>
              <a:prstDash val="dash"/>
              <a:miter lim="800000"/>
              <a:headEnd/>
              <a:tailEnd/>
            </a:ln>
            <a:effectLst>
              <a:outerShdw blurRad="63500" dist="23000" dir="5400000" rotWithShape="0">
                <a:srgbClr val="000000">
                  <a:alpha val="34998"/>
                </a:srgbClr>
              </a:outerShdw>
            </a:effectLst>
            <a:ex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sp>
          <p:nvSpPr>
            <p:cNvPr id="15" name="Rounded Rectangle 14"/>
            <p:cNvSpPr/>
            <p:nvPr/>
          </p:nvSpPr>
          <p:spPr>
            <a:xfrm>
              <a:off x="5518150" y="3805238"/>
              <a:ext cx="3516312" cy="1727201"/>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pt-PT" sz="2000" b="1" dirty="0">
                  <a:cs typeface="Calibri" pitchFamily="34" charset="0"/>
                </a:rPr>
                <a:t>Identificar numeradores i.e. residentes com infeção (s) e / ou utilizando antimicrobianos (colunas 6 e / ou 7b)</a:t>
              </a:r>
              <a:endParaRPr lang="en-IE" sz="2000" b="1" dirty="0">
                <a:cs typeface="Calibri" pitchFamily="34" charset="0"/>
              </a:endParaRPr>
            </a:p>
          </p:txBody>
        </p:sp>
      </p:grpSp>
      <p:sp>
        <p:nvSpPr>
          <p:cNvPr id="23558" name="Title 5"/>
          <p:cNvSpPr>
            <a:spLocks noGrp="1"/>
          </p:cNvSpPr>
          <p:nvPr>
            <p:ph type="title"/>
          </p:nvPr>
        </p:nvSpPr>
        <p:spPr/>
        <p:txBody>
          <a:bodyPr/>
          <a:lstStyle/>
          <a:p>
            <a:r>
              <a:rPr lang="fr-BE" altLang="pt-PT" dirty="0"/>
              <a:t>PREENCHIMENTO LISTA DO SERVIÇO</a:t>
            </a:r>
            <a:endParaRPr lang="en-US" altLang="pt-PT"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fr-BE" altLang="pt-PT" dirty="0"/>
              <a:t>OBJETIVOS</a:t>
            </a:r>
            <a:endParaRPr lang="en-US" altLang="pt-PT" dirty="0"/>
          </a:p>
        </p:txBody>
      </p:sp>
      <p:sp>
        <p:nvSpPr>
          <p:cNvPr id="6147" name="Content Placeholder 2"/>
          <p:cNvSpPr txBox="1">
            <a:spLocks/>
          </p:cNvSpPr>
          <p:nvPr/>
        </p:nvSpPr>
        <p:spPr bwMode="auto">
          <a:xfrm>
            <a:off x="323850" y="1285875"/>
            <a:ext cx="8526463" cy="488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342900" indent="-342900">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ts val="2600"/>
              </a:lnSpc>
              <a:buFont typeface="Wingdings" panose="05000000000000000000" pitchFamily="2" charset="2"/>
              <a:buChar char="§"/>
            </a:pPr>
            <a:r>
              <a:rPr lang="pt-PT" dirty="0"/>
              <a:t>Descrever como preencher os restantes questionários /</a:t>
            </a:r>
            <a:br>
              <a:rPr lang="pt-PT" dirty="0"/>
            </a:br>
            <a:r>
              <a:rPr lang="pt-PT" dirty="0"/>
              <a:t>Partes dos questionários</a:t>
            </a:r>
            <a:endParaRPr lang="en-US" altLang="pt-PT" dirty="0">
              <a:cs typeface="Arial" panose="020B060402020202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425" y="801688"/>
            <a:ext cx="7635875" cy="517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a:spLocks noChangeArrowheads="1"/>
          </p:cNvSpPr>
          <p:nvPr/>
        </p:nvSpPr>
        <p:spPr bwMode="auto">
          <a:xfrm>
            <a:off x="2992438" y="4686300"/>
            <a:ext cx="4691062" cy="179388"/>
          </a:xfrm>
          <a:prstGeom prst="rect">
            <a:avLst/>
          </a:prstGeom>
          <a:solidFill>
            <a:schemeClr val="tx1"/>
          </a:solidFill>
          <a:ln w="9525">
            <a:solidFill>
              <a:schemeClr val="tx1"/>
            </a:solidFill>
            <a:miter lim="800000"/>
            <a:headEnd/>
            <a:tailEnd/>
          </a:ln>
          <a:effectLst>
            <a:outerShdw blurRad="63500" dist="23000" dir="5400000" rotWithShape="0">
              <a:srgbClr val="000000">
                <a:alpha val="34998"/>
              </a:srgbClr>
            </a:outerShdw>
          </a:effec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sp>
        <p:nvSpPr>
          <p:cNvPr id="7" name="Rectangle 6"/>
          <p:cNvSpPr>
            <a:spLocks noChangeArrowheads="1"/>
          </p:cNvSpPr>
          <p:nvPr/>
        </p:nvSpPr>
        <p:spPr bwMode="auto">
          <a:xfrm>
            <a:off x="2992438" y="5283200"/>
            <a:ext cx="4691062" cy="179388"/>
          </a:xfrm>
          <a:prstGeom prst="rect">
            <a:avLst/>
          </a:prstGeom>
          <a:solidFill>
            <a:schemeClr val="tx1"/>
          </a:solidFill>
          <a:ln w="9525">
            <a:solidFill>
              <a:schemeClr val="tx1"/>
            </a:solidFill>
            <a:miter lim="800000"/>
            <a:headEnd/>
            <a:tailEnd/>
          </a:ln>
          <a:effectLst>
            <a:outerShdw blurRad="63500" dist="23000" dir="5400000" rotWithShape="0">
              <a:srgbClr val="000000">
                <a:alpha val="34998"/>
              </a:srgbClr>
            </a:outerShdw>
          </a:effec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sp>
        <p:nvSpPr>
          <p:cNvPr id="24581" name="Title 2"/>
          <p:cNvSpPr>
            <a:spLocks noGrp="1"/>
          </p:cNvSpPr>
          <p:nvPr>
            <p:ph type="title"/>
          </p:nvPr>
        </p:nvSpPr>
        <p:spPr/>
        <p:txBody>
          <a:bodyPr/>
          <a:lstStyle/>
          <a:p>
            <a:r>
              <a:rPr lang="fr-BE" altLang="pt-PT" dirty="0"/>
              <a:t>PREENCHIMENTO LISTA DO SERVIÇO</a:t>
            </a:r>
            <a:br>
              <a:rPr lang="fr-BE" altLang="pt-PT" dirty="0"/>
            </a:br>
            <a:r>
              <a:rPr lang="fr-BE" altLang="pt-PT" dirty="0"/>
              <a:t> - EXEMPLO</a:t>
            </a:r>
            <a:endParaRPr lang="en-US" altLang="pt-PT" dirty="0"/>
          </a:p>
        </p:txBody>
      </p:sp>
      <p:sp>
        <p:nvSpPr>
          <p:cNvPr id="8" name="Rectangle 7"/>
          <p:cNvSpPr>
            <a:spLocks noChangeArrowheads="1"/>
          </p:cNvSpPr>
          <p:nvPr/>
        </p:nvSpPr>
        <p:spPr bwMode="auto">
          <a:xfrm>
            <a:off x="323850" y="5973763"/>
            <a:ext cx="7443788" cy="292100"/>
          </a:xfrm>
          <a:prstGeom prst="rect">
            <a:avLst/>
          </a:prstGeom>
          <a:noFill/>
          <a:ln w="28575">
            <a:solidFill>
              <a:srgbClr val="FF0000"/>
            </a:solidFill>
            <a:miter lim="800000"/>
            <a:headEnd/>
            <a:tailEnd/>
          </a:ln>
          <a:effectLst>
            <a:outerShdw blurRad="63500" dist="23000" dir="5400000" rotWithShape="0">
              <a:srgbClr val="000000">
                <a:alpha val="34998"/>
              </a:srgbClr>
            </a:outerShdw>
          </a:effectLst>
          <a:ex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eaLnBrk="1" hangingPunct="1">
              <a:defRPr/>
            </a:pPr>
            <a:r>
              <a:rPr lang="fr-BE" altLang="pt-PT" dirty="0">
                <a:solidFill>
                  <a:srgbClr val="FF0000"/>
                </a:solidFill>
                <a:latin typeface="Calibri" pitchFamily="34" charset="0"/>
              </a:rPr>
              <a:t>14 </a:t>
            </a:r>
            <a:r>
              <a:rPr lang="fr-BE" altLang="pt-PT" dirty="0" smtClean="0">
                <a:solidFill>
                  <a:srgbClr val="FF0000"/>
                </a:solidFill>
                <a:latin typeface="Calibri" pitchFamily="34" charset="0"/>
              </a:rPr>
              <a:t>                               14   12    </a:t>
            </a:r>
            <a:r>
              <a:rPr lang="fr-BE" altLang="pt-PT" dirty="0">
                <a:solidFill>
                  <a:srgbClr val="FF0000"/>
                </a:solidFill>
                <a:latin typeface="Calibri" pitchFamily="34" charset="0"/>
              </a:rPr>
              <a:t>4 </a:t>
            </a:r>
            <a:r>
              <a:rPr lang="fr-BE" altLang="pt-PT" dirty="0" smtClean="0">
                <a:solidFill>
                  <a:srgbClr val="FF0000"/>
                </a:solidFill>
                <a:latin typeface="Calibri" pitchFamily="34" charset="0"/>
              </a:rPr>
              <a:t>   5     4     9    6     3     0     2    </a:t>
            </a:r>
            <a:r>
              <a:rPr lang="fr-BE" altLang="pt-PT" dirty="0">
                <a:solidFill>
                  <a:srgbClr val="FF0000"/>
                </a:solidFill>
                <a:latin typeface="Calibri" pitchFamily="34" charset="0"/>
              </a:rPr>
              <a:t>3</a:t>
            </a:r>
            <a:r>
              <a:rPr lang="fr-BE" altLang="pt-PT" dirty="0" smtClean="0">
                <a:solidFill>
                  <a:srgbClr val="FF0000"/>
                </a:solidFill>
                <a:latin typeface="Calibri" pitchFamily="34" charset="0"/>
              </a:rPr>
              <a:t>     5     6    3     3</a:t>
            </a:r>
            <a:endParaRPr lang="en-US" altLang="pt-PT" dirty="0">
              <a:solidFill>
                <a:srgbClr val="FF0000"/>
              </a:solidFill>
              <a:latin typeface="Calibri" pitchFamily="34" charset="0"/>
            </a:endParaRPr>
          </a:p>
        </p:txBody>
      </p:sp>
      <p:sp>
        <p:nvSpPr>
          <p:cNvPr id="9" name="Rounded Rectangle 8"/>
          <p:cNvSpPr/>
          <p:nvPr/>
        </p:nvSpPr>
        <p:spPr bwMode="auto">
          <a:xfrm>
            <a:off x="6196806" y="2874962"/>
            <a:ext cx="2973388" cy="1519238"/>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pt-PT" sz="1800" b="1" dirty="0">
                <a:solidFill>
                  <a:srgbClr val="FFFFFF"/>
                </a:solidFill>
                <a:latin typeface="+mn-lt"/>
              </a:rPr>
              <a:t>Assim que os dados da lista de divisão estiverem concluídos, adicione todos os "X" em cada coluna</a:t>
            </a:r>
            <a:endParaRPr lang="en-IE" sz="1800" b="1" dirty="0">
              <a:solidFill>
                <a:srgbClr val="FFFFFF"/>
              </a:solidFill>
              <a:latin typeface="+mn-l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104038"/>
            <a:ext cx="8316913" cy="5753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5603" name="Group 8"/>
          <p:cNvGrpSpPr>
            <a:grpSpLocks/>
          </p:cNvGrpSpPr>
          <p:nvPr/>
        </p:nvGrpSpPr>
        <p:grpSpPr bwMode="auto">
          <a:xfrm>
            <a:off x="790575" y="2414588"/>
            <a:ext cx="5849938" cy="2717800"/>
            <a:chOff x="655314" y="2413674"/>
            <a:chExt cx="5849929" cy="2718005"/>
          </a:xfrm>
        </p:grpSpPr>
        <p:sp>
          <p:nvSpPr>
            <p:cNvPr id="7" name="Rounded Rectangle 6"/>
            <p:cNvSpPr/>
            <p:nvPr/>
          </p:nvSpPr>
          <p:spPr>
            <a:xfrm>
              <a:off x="655314" y="2413674"/>
              <a:ext cx="5108567" cy="2718005"/>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en-IE" sz="2000" b="1" dirty="0">
                  <a:solidFill>
                    <a:srgbClr val="FFFFFF"/>
                  </a:solidFill>
                  <a:latin typeface="Calibri" panose="020F0502020204030204" pitchFamily="34" charset="0"/>
                </a:rPr>
                <a:t>A soma do </a:t>
              </a:r>
              <a:r>
                <a:rPr lang="en-IE" altLang="en-US" sz="2000" b="1" dirty="0">
                  <a:solidFill>
                    <a:srgbClr val="FFFFFF"/>
                  </a:solidFill>
                  <a:latin typeface="Calibri" panose="020F0502020204030204" pitchFamily="34" charset="0"/>
                </a:rPr>
                <a:t>"</a:t>
              </a:r>
              <a:r>
                <a:rPr lang="en-IE" sz="2000" b="1" dirty="0">
                  <a:solidFill>
                    <a:srgbClr val="FFFFFF"/>
                  </a:solidFill>
                  <a:latin typeface="Calibri" panose="020F0502020204030204" pitchFamily="34" charset="0"/>
                </a:rPr>
                <a:t>X</a:t>
              </a:r>
              <a:r>
                <a:rPr lang="en-IE" altLang="en-US" sz="2000" b="1" dirty="0">
                  <a:solidFill>
                    <a:srgbClr val="FFFFFF"/>
                  </a:solidFill>
                  <a:latin typeface="Calibri" panose="020F0502020204030204" pitchFamily="34" charset="0"/>
                </a:rPr>
                <a:t>"</a:t>
              </a:r>
              <a:r>
                <a:rPr lang="en-IE" sz="2000" b="1" dirty="0">
                  <a:solidFill>
                    <a:srgbClr val="FFFFFF"/>
                  </a:solidFill>
                  <a:latin typeface="Calibri" panose="020F0502020204030204" pitchFamily="34" charset="0"/>
                </a:rPr>
                <a:t>s de cada coluna é inserida na tabela de resumo de </a:t>
              </a:r>
              <a:r>
                <a:rPr lang="en-IE" sz="2000" b="1" dirty="0" err="1">
                  <a:solidFill>
                    <a:srgbClr val="FFFFFF"/>
                  </a:solidFill>
                  <a:latin typeface="Calibri" panose="020F0502020204030204" pitchFamily="34" charset="0"/>
                </a:rPr>
                <a:t>lista</a:t>
              </a:r>
              <a:r>
                <a:rPr lang="en-IE" sz="2000" b="1" dirty="0">
                  <a:solidFill>
                    <a:srgbClr val="FFFFFF"/>
                  </a:solidFill>
                  <a:latin typeface="Calibri" panose="020F0502020204030204" pitchFamily="34" charset="0"/>
                </a:rPr>
                <a:t> do </a:t>
              </a:r>
              <a:r>
                <a:rPr lang="en-IE" sz="2000" b="1" dirty="0" err="1">
                  <a:solidFill>
                    <a:srgbClr val="FFFFFF"/>
                  </a:solidFill>
                  <a:latin typeface="Calibri" panose="020F0502020204030204" pitchFamily="34" charset="0"/>
                </a:rPr>
                <a:t>serviço</a:t>
              </a:r>
              <a:r>
                <a:rPr lang="en-IE" sz="2000" b="1" dirty="0">
                  <a:solidFill>
                    <a:srgbClr val="FFFFFF"/>
                  </a:solidFill>
                  <a:latin typeface="Calibri" panose="020F0502020204030204" pitchFamily="34" charset="0"/>
                </a:rPr>
                <a:t>.</a:t>
              </a:r>
            </a:p>
            <a:p>
              <a:pPr eaLnBrk="1" hangingPunct="1">
                <a:defRPr/>
              </a:pPr>
              <a:r>
                <a:rPr lang="en-IE" sz="1400" b="1" dirty="0">
                  <a:solidFill>
                    <a:srgbClr val="FFFFFF"/>
                  </a:solidFill>
                  <a:latin typeface="Calibri" panose="020F0502020204030204" pitchFamily="34" charset="0"/>
                </a:rPr>
                <a:t> </a:t>
              </a:r>
            </a:p>
            <a:p>
              <a:pPr eaLnBrk="1" hangingPunct="1">
                <a:defRPr/>
              </a:pPr>
              <a:r>
                <a:rPr lang="en-IE" sz="2000" b="1" dirty="0">
                  <a:solidFill>
                    <a:srgbClr val="FFFFFF"/>
                  </a:solidFill>
                  <a:latin typeface="Calibri" panose="020F0502020204030204" pitchFamily="34" charset="0"/>
                </a:rPr>
                <a:t>Somar os totais das tabelas de resumo das </a:t>
              </a:r>
              <a:r>
                <a:rPr lang="en-IE" sz="2000" b="1" dirty="0" err="1">
                  <a:solidFill>
                    <a:srgbClr val="FFFFFF"/>
                  </a:solidFill>
                  <a:latin typeface="Calibri" panose="020F0502020204030204" pitchFamily="34" charset="0"/>
                </a:rPr>
                <a:t>diferentes</a:t>
              </a:r>
              <a:r>
                <a:rPr lang="en-IE" sz="2000" b="1" dirty="0">
                  <a:solidFill>
                    <a:srgbClr val="FFFFFF"/>
                  </a:solidFill>
                  <a:latin typeface="Calibri" panose="020F0502020204030204" pitchFamily="34" charset="0"/>
                </a:rPr>
                <a:t> </a:t>
              </a:r>
              <a:r>
                <a:rPr lang="en-IE" sz="2000" b="1" dirty="0" smtClean="0">
                  <a:solidFill>
                    <a:srgbClr val="FFFFFF"/>
                  </a:solidFill>
                  <a:latin typeface="Calibri" panose="020F0502020204030204" pitchFamily="34" charset="0"/>
                </a:rPr>
                <a:t>alas </a:t>
              </a:r>
              <a:r>
                <a:rPr lang="en-IE" sz="2000" b="1" dirty="0">
                  <a:solidFill>
                    <a:srgbClr val="FFFFFF"/>
                  </a:solidFill>
                  <a:latin typeface="Calibri" panose="020F0502020204030204" pitchFamily="34" charset="0"/>
                </a:rPr>
                <a:t>de </a:t>
              </a:r>
              <a:r>
                <a:rPr lang="en-IE" sz="2000" b="1" dirty="0" err="1">
                  <a:solidFill>
                    <a:srgbClr val="FFFFFF"/>
                  </a:solidFill>
                  <a:latin typeface="Calibri" panose="020F0502020204030204" pitchFamily="34" charset="0"/>
                </a:rPr>
                <a:t>serviço</a:t>
              </a:r>
              <a:r>
                <a:rPr lang="en-IE" sz="2000" b="1" dirty="0">
                  <a:solidFill>
                    <a:srgbClr val="FFFFFF"/>
                  </a:solidFill>
                  <a:latin typeface="Calibri" panose="020F0502020204030204" pitchFamily="34" charset="0"/>
                </a:rPr>
                <a:t> (se </a:t>
              </a:r>
              <a:r>
                <a:rPr lang="en-IE" sz="2000" b="1" dirty="0" err="1" smtClean="0">
                  <a:solidFill>
                    <a:srgbClr val="FFFFFF"/>
                  </a:solidFill>
                  <a:latin typeface="Calibri" panose="020F0502020204030204" pitchFamily="34" charset="0"/>
                </a:rPr>
                <a:t>tiver</a:t>
              </a:r>
              <a:r>
                <a:rPr lang="en-IE" sz="2000" b="1" dirty="0" smtClean="0">
                  <a:solidFill>
                    <a:srgbClr val="FFFFFF"/>
                  </a:solidFill>
                  <a:latin typeface="Calibri" panose="020F0502020204030204" pitchFamily="34" charset="0"/>
                </a:rPr>
                <a:t> </a:t>
              </a:r>
              <a:r>
                <a:rPr lang="en-IE" sz="2000" b="1" dirty="0" err="1" smtClean="0">
                  <a:solidFill>
                    <a:srgbClr val="FFFFFF"/>
                  </a:solidFill>
                  <a:latin typeface="Calibri" panose="020F0502020204030204" pitchFamily="34" charset="0"/>
                </a:rPr>
                <a:t>mais</a:t>
              </a:r>
              <a:r>
                <a:rPr lang="en-IE" sz="2000" b="1" dirty="0" smtClean="0">
                  <a:solidFill>
                    <a:srgbClr val="FFFFFF"/>
                  </a:solidFill>
                  <a:latin typeface="Calibri" panose="020F0502020204030204" pitchFamily="34" charset="0"/>
                </a:rPr>
                <a:t> </a:t>
              </a:r>
              <a:r>
                <a:rPr lang="en-IE" sz="2000" b="1" dirty="0">
                  <a:solidFill>
                    <a:srgbClr val="FFFFFF"/>
                  </a:solidFill>
                  <a:latin typeface="Calibri" panose="020F0502020204030204" pitchFamily="34" charset="0"/>
                </a:rPr>
                <a:t>de </a:t>
              </a:r>
              <a:r>
                <a:rPr lang="en-IE" sz="2000" b="1" dirty="0" err="1" smtClean="0">
                  <a:solidFill>
                    <a:srgbClr val="FFFFFF"/>
                  </a:solidFill>
                  <a:latin typeface="Calibri" panose="020F0502020204030204" pitchFamily="34" charset="0"/>
                </a:rPr>
                <a:t>uma</a:t>
              </a:r>
              <a:r>
                <a:rPr lang="en-IE" sz="2000" b="1" dirty="0" smtClean="0">
                  <a:solidFill>
                    <a:srgbClr val="FFFFFF"/>
                  </a:solidFill>
                  <a:latin typeface="Calibri" panose="020F0502020204030204" pitchFamily="34" charset="0"/>
                </a:rPr>
                <a:t>) </a:t>
              </a:r>
              <a:r>
                <a:rPr lang="en-IE" sz="2000" b="1" dirty="0">
                  <a:solidFill>
                    <a:srgbClr val="FFFFFF"/>
                  </a:solidFill>
                  <a:latin typeface="Calibri" panose="020F0502020204030204" pitchFamily="34" charset="0"/>
                </a:rPr>
                <a:t>e </a:t>
              </a:r>
              <a:r>
                <a:rPr lang="en-IE" sz="2000" b="1" dirty="0" err="1" smtClean="0">
                  <a:solidFill>
                    <a:srgbClr val="FFFFFF"/>
                  </a:solidFill>
                  <a:latin typeface="Calibri" panose="020F0502020204030204" pitchFamily="34" charset="0"/>
                </a:rPr>
                <a:t>introduza</a:t>
              </a:r>
              <a:r>
                <a:rPr lang="en-IE" sz="2000" b="1" dirty="0" smtClean="0">
                  <a:solidFill>
                    <a:srgbClr val="FFFFFF"/>
                  </a:solidFill>
                  <a:latin typeface="Calibri" panose="020F0502020204030204" pitchFamily="34" charset="0"/>
                </a:rPr>
                <a:t> </a:t>
              </a:r>
              <a:r>
                <a:rPr lang="en-IE" sz="2000" b="1" dirty="0" err="1" smtClean="0">
                  <a:solidFill>
                    <a:srgbClr val="FFFFFF"/>
                  </a:solidFill>
                  <a:latin typeface="Calibri" panose="020F0502020204030204" pitchFamily="34" charset="0"/>
                </a:rPr>
                <a:t>os</a:t>
              </a:r>
              <a:r>
                <a:rPr lang="en-IE" sz="2000" b="1" dirty="0" smtClean="0">
                  <a:solidFill>
                    <a:srgbClr val="FFFFFF"/>
                  </a:solidFill>
                  <a:latin typeface="Calibri" panose="020F0502020204030204" pitchFamily="34" charset="0"/>
                </a:rPr>
                <a:t> </a:t>
              </a:r>
              <a:r>
                <a:rPr lang="en-IE" sz="2000" b="1" dirty="0" err="1">
                  <a:solidFill>
                    <a:srgbClr val="FFFFFF"/>
                  </a:solidFill>
                  <a:latin typeface="Calibri" panose="020F0502020204030204" pitchFamily="34" charset="0"/>
                </a:rPr>
                <a:t>totais</a:t>
              </a:r>
              <a:r>
                <a:rPr lang="en-IE" sz="2000" b="1" dirty="0">
                  <a:solidFill>
                    <a:srgbClr val="FFFFFF"/>
                  </a:solidFill>
                  <a:latin typeface="Calibri" panose="020F0502020204030204" pitchFamily="34" charset="0"/>
                </a:rPr>
                <a:t> </a:t>
              </a:r>
              <a:r>
                <a:rPr lang="en-IE" sz="2000" b="1" dirty="0" smtClean="0">
                  <a:solidFill>
                    <a:srgbClr val="FFFFFF"/>
                  </a:solidFill>
                  <a:latin typeface="Calibri" panose="020F0502020204030204" pitchFamily="34" charset="0"/>
                </a:rPr>
                <a:t>no</a:t>
              </a:r>
              <a:r>
                <a:rPr lang="en-IE" sz="2000" b="1" dirty="0" smtClean="0">
                  <a:solidFill>
                    <a:srgbClr val="FFFFFF"/>
                  </a:solidFill>
                  <a:latin typeface="Calibri" panose="020F0502020204030204" pitchFamily="34" charset="0"/>
                </a:rPr>
                <a:t> </a:t>
              </a:r>
              <a:r>
                <a:rPr lang="en-IE" sz="2000" b="1" dirty="0" err="1">
                  <a:solidFill>
                    <a:srgbClr val="FFFFFF"/>
                  </a:solidFill>
                  <a:latin typeface="Calibri" panose="020F0502020204030204" pitchFamily="34" charset="0"/>
                </a:rPr>
                <a:t>Questionário</a:t>
              </a:r>
              <a:r>
                <a:rPr lang="en-IE" sz="2000" b="1" dirty="0">
                  <a:solidFill>
                    <a:srgbClr val="FFFFFF"/>
                  </a:solidFill>
                  <a:latin typeface="Calibri" panose="020F0502020204030204" pitchFamily="34" charset="0"/>
                </a:rPr>
                <a:t> Institutional Parte B.</a:t>
              </a:r>
            </a:p>
          </p:txBody>
        </p:sp>
        <p:sp>
          <p:nvSpPr>
            <p:cNvPr id="8" name="Right Arrow 7"/>
            <p:cNvSpPr>
              <a:spLocks noChangeArrowheads="1"/>
            </p:cNvSpPr>
            <p:nvPr/>
          </p:nvSpPr>
          <p:spPr bwMode="auto">
            <a:xfrm>
              <a:off x="5952794" y="3488492"/>
              <a:ext cx="552449" cy="520739"/>
            </a:xfrm>
            <a:prstGeom prst="rightArrow">
              <a:avLst>
                <a:gd name="adj1" fmla="val 50000"/>
                <a:gd name="adj2" fmla="val 49999"/>
              </a:avLst>
            </a:prstGeom>
            <a:solidFill>
              <a:srgbClr val="FF0000"/>
            </a:solidFill>
            <a:ln w="9525">
              <a:solidFill>
                <a:srgbClr val="FF0000"/>
              </a:solidFill>
              <a:miter lim="800000"/>
              <a:headEnd/>
              <a:tailEnd/>
            </a:ln>
            <a:effectLst>
              <a:outerShdw blurRad="63500" dist="23000" dir="5400000" rotWithShape="0">
                <a:srgbClr val="000000">
                  <a:alpha val="34998"/>
                </a:srgbClr>
              </a:outerShdw>
            </a:effec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grpSp>
      <p:sp>
        <p:nvSpPr>
          <p:cNvPr id="10" name="Rectangle 9"/>
          <p:cNvSpPr>
            <a:spLocks noChangeArrowheads="1"/>
          </p:cNvSpPr>
          <p:nvPr/>
        </p:nvSpPr>
        <p:spPr bwMode="auto">
          <a:xfrm>
            <a:off x="2006600" y="6565900"/>
            <a:ext cx="5511800" cy="292100"/>
          </a:xfrm>
          <a:prstGeom prst="rect">
            <a:avLst/>
          </a:prstGeom>
          <a:noFill/>
          <a:ln w="38100">
            <a:solidFill>
              <a:srgbClr val="FF0000"/>
            </a:solidFill>
            <a:miter lim="800000"/>
            <a:headEnd/>
            <a:tailEnd/>
          </a:ln>
          <a:effectLst>
            <a:outerShdw blurRad="63500" dist="23000" dir="5400000" rotWithShape="0">
              <a:srgbClr val="000000">
                <a:alpha val="34998"/>
              </a:srgbClr>
            </a:outerShdw>
          </a:effectLst>
          <a:ex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sp>
        <p:nvSpPr>
          <p:cNvPr id="25605" name="Title 4"/>
          <p:cNvSpPr>
            <a:spLocks noGrp="1"/>
          </p:cNvSpPr>
          <p:nvPr>
            <p:ph type="title"/>
          </p:nvPr>
        </p:nvSpPr>
        <p:spPr>
          <a:xfrm>
            <a:off x="411163" y="342318"/>
            <a:ext cx="8229600" cy="822325"/>
          </a:xfrm>
        </p:spPr>
        <p:txBody>
          <a:bodyPr/>
          <a:lstStyle/>
          <a:p>
            <a:r>
              <a:rPr lang="fr-BE" altLang="pt-PT" dirty="0"/>
              <a:t>PREENCHIMENTO LISTA DO SERVIÇO</a:t>
            </a:r>
            <a:br>
              <a:rPr lang="fr-BE" altLang="pt-PT" dirty="0"/>
            </a:br>
            <a:r>
              <a:rPr lang="fr-BE" altLang="pt-PT" dirty="0"/>
              <a:t> - EXEMPLO</a:t>
            </a:r>
            <a:endParaRPr lang="en-US" altLang="pt-PT"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088" y="5065713"/>
            <a:ext cx="6124575" cy="111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088" y="917575"/>
            <a:ext cx="6124575"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a:spLocks noChangeArrowheads="1"/>
          </p:cNvSpPr>
          <p:nvPr/>
        </p:nvSpPr>
        <p:spPr bwMode="auto">
          <a:xfrm>
            <a:off x="355600" y="1358900"/>
            <a:ext cx="6337300" cy="254000"/>
          </a:xfrm>
          <a:prstGeom prst="rect">
            <a:avLst/>
          </a:prstGeom>
          <a:noFill/>
          <a:ln w="38100">
            <a:solidFill>
              <a:srgbClr val="FF0000"/>
            </a:solidFill>
            <a:prstDash val="dash"/>
            <a:miter lim="800000"/>
            <a:headEnd/>
            <a:tailEnd/>
          </a:ln>
          <a:effectLst>
            <a:outerShdw blurRad="63500" dist="23000" dir="5400000" rotWithShape="0">
              <a:srgbClr val="000000">
                <a:alpha val="34998"/>
              </a:srgbClr>
            </a:outerShdw>
          </a:effectLst>
          <a:ex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sp>
        <p:nvSpPr>
          <p:cNvPr id="6" name="Rounded Rectangle 5"/>
          <p:cNvSpPr/>
          <p:nvPr/>
        </p:nvSpPr>
        <p:spPr>
          <a:xfrm>
            <a:off x="6692900" y="1092200"/>
            <a:ext cx="2451100" cy="1692275"/>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eaLnBrk="1" hangingPunct="1">
              <a:defRPr/>
            </a:pPr>
            <a:r>
              <a:rPr lang="en-GB" altLang="pt-PT" sz="1600" b="1" dirty="0" err="1">
                <a:solidFill>
                  <a:srgbClr val="FFFFFF"/>
                </a:solidFill>
                <a:latin typeface="Tahoma" pitchFamily="34" charset="0"/>
              </a:rPr>
              <a:t>Informações</a:t>
            </a:r>
            <a:r>
              <a:rPr lang="en-GB" altLang="pt-PT" sz="1600" b="1" dirty="0">
                <a:solidFill>
                  <a:srgbClr val="FFFFFF"/>
                </a:solidFill>
                <a:latin typeface="Tahoma" pitchFamily="34" charset="0"/>
              </a:rPr>
              <a:t> da </a:t>
            </a:r>
            <a:r>
              <a:rPr lang="en-GB" altLang="pt-PT" sz="1600" b="1" dirty="0" err="1">
                <a:solidFill>
                  <a:srgbClr val="FFFFFF"/>
                </a:solidFill>
                <a:latin typeface="Tahoma" pitchFamily="34" charset="0"/>
              </a:rPr>
              <a:t>tabela</a:t>
            </a:r>
            <a:r>
              <a:rPr lang="en-GB" altLang="pt-PT" sz="1600" b="1" dirty="0">
                <a:solidFill>
                  <a:srgbClr val="FFFFFF"/>
                </a:solidFill>
                <a:latin typeface="Tahoma" pitchFamily="34" charset="0"/>
              </a:rPr>
              <a:t> </a:t>
            </a:r>
            <a:r>
              <a:rPr lang="en-GB" altLang="pt-PT" sz="1600" b="1" dirty="0" err="1">
                <a:solidFill>
                  <a:srgbClr val="FFFFFF"/>
                </a:solidFill>
                <a:latin typeface="Tahoma" pitchFamily="34" charset="0"/>
              </a:rPr>
              <a:t>resumo</a:t>
            </a:r>
            <a:r>
              <a:rPr lang="en-GB" altLang="pt-PT" sz="1600" b="1" dirty="0">
                <a:solidFill>
                  <a:srgbClr val="FFFFFF"/>
                </a:solidFill>
                <a:latin typeface="Tahoma" pitchFamily="34" charset="0"/>
              </a:rPr>
              <a:t> das </a:t>
            </a:r>
            <a:r>
              <a:rPr lang="en-GB" altLang="pt-PT" sz="1600" b="1" dirty="0" err="1">
                <a:solidFill>
                  <a:srgbClr val="FFFFFF"/>
                </a:solidFill>
                <a:latin typeface="Tahoma" pitchFamily="34" charset="0"/>
              </a:rPr>
              <a:t>listas</a:t>
            </a:r>
            <a:r>
              <a:rPr lang="en-GB" altLang="pt-PT" sz="1600" b="1" dirty="0">
                <a:solidFill>
                  <a:srgbClr val="FFFFFF"/>
                </a:solidFill>
                <a:latin typeface="Tahoma" pitchFamily="34" charset="0"/>
              </a:rPr>
              <a:t> do </a:t>
            </a:r>
            <a:r>
              <a:rPr lang="en-GB" altLang="pt-PT" sz="1600" b="1" dirty="0" err="1">
                <a:solidFill>
                  <a:srgbClr val="FFFFFF"/>
                </a:solidFill>
                <a:latin typeface="Tahoma" pitchFamily="34" charset="0"/>
              </a:rPr>
              <a:t>serviço</a:t>
            </a:r>
            <a:r>
              <a:rPr lang="en-GB" altLang="pt-PT" sz="1600" b="1" dirty="0">
                <a:solidFill>
                  <a:srgbClr val="FFFFFF"/>
                </a:solidFill>
                <a:latin typeface="Tahoma" pitchFamily="34" charset="0"/>
              </a:rPr>
              <a:t> </a:t>
            </a:r>
            <a:r>
              <a:rPr lang="en-GB" altLang="pt-PT" sz="1600" b="1" dirty="0" err="1">
                <a:solidFill>
                  <a:srgbClr val="FFFFFF"/>
                </a:solidFill>
                <a:latin typeface="Tahoma" pitchFamily="34" charset="0"/>
              </a:rPr>
              <a:t>são</a:t>
            </a:r>
            <a:r>
              <a:rPr lang="en-GB" altLang="pt-PT" sz="1600" b="1" dirty="0">
                <a:solidFill>
                  <a:srgbClr val="FFFFFF"/>
                </a:solidFill>
                <a:latin typeface="Tahoma" pitchFamily="34" charset="0"/>
              </a:rPr>
              <a:t> </a:t>
            </a:r>
            <a:r>
              <a:rPr lang="en-GB" altLang="pt-PT" sz="1600" b="1" dirty="0" err="1">
                <a:solidFill>
                  <a:srgbClr val="FFFFFF"/>
                </a:solidFill>
                <a:latin typeface="Tahoma" pitchFamily="34" charset="0"/>
              </a:rPr>
              <a:t>usadas</a:t>
            </a:r>
            <a:r>
              <a:rPr lang="en-GB" altLang="pt-PT" sz="1600" b="1" dirty="0">
                <a:solidFill>
                  <a:srgbClr val="FFFFFF"/>
                </a:solidFill>
                <a:latin typeface="Tahoma" pitchFamily="34" charset="0"/>
              </a:rPr>
              <a:t> para </a:t>
            </a:r>
            <a:r>
              <a:rPr lang="en-GB" altLang="pt-PT" sz="1600" b="1" dirty="0" err="1">
                <a:solidFill>
                  <a:srgbClr val="FFFFFF"/>
                </a:solidFill>
                <a:latin typeface="Tahoma" pitchFamily="34" charset="0"/>
              </a:rPr>
              <a:t>completar</a:t>
            </a:r>
            <a:r>
              <a:rPr lang="en-GB" altLang="pt-PT" sz="1600" b="1" dirty="0">
                <a:solidFill>
                  <a:srgbClr val="FFFFFF"/>
                </a:solidFill>
                <a:latin typeface="Tahoma" pitchFamily="34" charset="0"/>
              </a:rPr>
              <a:t> </a:t>
            </a:r>
            <a:r>
              <a:rPr lang="en-GB" altLang="pt-PT" sz="1600" b="1" dirty="0" err="1">
                <a:solidFill>
                  <a:srgbClr val="FFFFFF"/>
                </a:solidFill>
                <a:latin typeface="Tahoma" pitchFamily="34" charset="0"/>
              </a:rPr>
              <a:t>esta</a:t>
            </a:r>
            <a:r>
              <a:rPr lang="en-GB" altLang="pt-PT" sz="1600" b="1" dirty="0">
                <a:solidFill>
                  <a:srgbClr val="FFFFFF"/>
                </a:solidFill>
                <a:latin typeface="Tahoma" pitchFamily="34" charset="0"/>
              </a:rPr>
              <a:t> </a:t>
            </a:r>
            <a:r>
              <a:rPr lang="en-GB" altLang="pt-PT" sz="1600" b="1" dirty="0" err="1">
                <a:solidFill>
                  <a:srgbClr val="FFFFFF"/>
                </a:solidFill>
                <a:latin typeface="Tahoma" pitchFamily="34" charset="0"/>
              </a:rPr>
              <a:t>seção</a:t>
            </a:r>
            <a:endParaRPr lang="en-US" altLang="pt-PT" sz="1600" b="1" dirty="0">
              <a:solidFill>
                <a:srgbClr val="FFFFFF"/>
              </a:solidFill>
              <a:latin typeface="Tahoma" pitchFamily="34" charset="0"/>
            </a:endParaRPr>
          </a:p>
        </p:txBody>
      </p:sp>
      <p:grpSp>
        <p:nvGrpSpPr>
          <p:cNvPr id="26630" name="Group 9"/>
          <p:cNvGrpSpPr>
            <a:grpSpLocks/>
          </p:cNvGrpSpPr>
          <p:nvPr/>
        </p:nvGrpSpPr>
        <p:grpSpPr bwMode="auto">
          <a:xfrm>
            <a:off x="4903788" y="2997200"/>
            <a:ext cx="4240212" cy="1622425"/>
            <a:chOff x="5633803" y="3424974"/>
            <a:chExt cx="4240843" cy="1621879"/>
          </a:xfrm>
        </p:grpSpPr>
        <p:sp>
          <p:nvSpPr>
            <p:cNvPr id="7" name="Rounded Rectangle 6"/>
            <p:cNvSpPr/>
            <p:nvPr/>
          </p:nvSpPr>
          <p:spPr>
            <a:xfrm>
              <a:off x="7423181" y="3424974"/>
              <a:ext cx="2451465" cy="1621879"/>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eaLnBrk="1" hangingPunct="1">
                <a:defRPr/>
              </a:pPr>
              <a:r>
                <a:rPr lang="pt-PT" altLang="pt-PT" sz="1600" b="1" dirty="0">
                  <a:solidFill>
                    <a:srgbClr val="FFFFFF"/>
                  </a:solidFill>
                  <a:latin typeface="Tahoma" pitchFamily="34" charset="0"/>
                </a:rPr>
                <a:t>Se nenhum residente está recebendo tratamento AB no dia do estudo, nada deve ser inserido aqui</a:t>
              </a:r>
              <a:endParaRPr lang="en-US" altLang="pt-PT" sz="1600" b="1" dirty="0">
                <a:solidFill>
                  <a:srgbClr val="FFFFFF"/>
                </a:solidFill>
                <a:latin typeface="Tahoma" pitchFamily="34" charset="0"/>
              </a:endParaRPr>
            </a:p>
          </p:txBody>
        </p:sp>
        <p:sp>
          <p:nvSpPr>
            <p:cNvPr id="3" name="Oval 2"/>
            <p:cNvSpPr>
              <a:spLocks noChangeArrowheads="1"/>
            </p:cNvSpPr>
            <p:nvPr/>
          </p:nvSpPr>
          <p:spPr bwMode="auto">
            <a:xfrm>
              <a:off x="5633803" y="3828063"/>
              <a:ext cx="1179688" cy="280893"/>
            </a:xfrm>
            <a:prstGeom prst="ellipse">
              <a:avLst/>
            </a:prstGeom>
            <a:noFill/>
            <a:ln w="28575">
              <a:solidFill>
                <a:srgbClr val="FF0000"/>
              </a:solidFill>
              <a:round/>
              <a:headEnd/>
              <a:tailEnd/>
            </a:ln>
            <a:effectLst>
              <a:outerShdw blurRad="63500" dist="23000" dir="5400000" rotWithShape="0">
                <a:srgbClr val="000000">
                  <a:alpha val="34998"/>
                </a:srgbClr>
              </a:outerShdw>
            </a:effectLst>
            <a:ex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grpSp>
      <p:grpSp>
        <p:nvGrpSpPr>
          <p:cNvPr id="26631" name="Group 22"/>
          <p:cNvGrpSpPr>
            <a:grpSpLocks/>
          </p:cNvGrpSpPr>
          <p:nvPr/>
        </p:nvGrpSpPr>
        <p:grpSpPr bwMode="auto">
          <a:xfrm>
            <a:off x="1697038" y="4757738"/>
            <a:ext cx="7446962" cy="1528762"/>
            <a:chOff x="2319949" y="5335283"/>
            <a:chExt cx="7445850" cy="1529276"/>
          </a:xfrm>
        </p:grpSpPr>
        <p:sp>
          <p:nvSpPr>
            <p:cNvPr id="12" name="Rounded Rectangle 11"/>
            <p:cNvSpPr/>
            <p:nvPr/>
          </p:nvSpPr>
          <p:spPr>
            <a:xfrm>
              <a:off x="7315065" y="5335283"/>
              <a:ext cx="2450734" cy="1529276"/>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eaLnBrk="1" hangingPunct="1">
                <a:defRPr/>
              </a:pPr>
              <a:r>
                <a:rPr lang="en-IE" altLang="pt-PT" sz="1600" b="1" dirty="0" err="1">
                  <a:solidFill>
                    <a:srgbClr val="FFFFFF"/>
                  </a:solidFill>
                  <a:latin typeface="Tahoma" pitchFamily="34" charset="0"/>
                </a:rPr>
                <a:t>Sendo</a:t>
              </a:r>
              <a:r>
                <a:rPr lang="en-IE" altLang="pt-PT" sz="1600" b="1" dirty="0">
                  <a:solidFill>
                    <a:srgbClr val="FFFFFF"/>
                  </a:solidFill>
                  <a:latin typeface="Tahoma" pitchFamily="34" charset="0"/>
                </a:rPr>
                <a:t> </a:t>
              </a:r>
              <a:r>
                <a:rPr lang="en-IE" altLang="pt-PT" sz="1600" b="1" dirty="0" err="1">
                  <a:solidFill>
                    <a:srgbClr val="FFFFFF"/>
                  </a:solidFill>
                  <a:latin typeface="Tahoma" pitchFamily="34" charset="0"/>
                </a:rPr>
                <a:t>necessária</a:t>
              </a:r>
              <a:r>
                <a:rPr lang="en-IE" altLang="pt-PT" sz="1600" b="1" dirty="0">
                  <a:solidFill>
                    <a:srgbClr val="FFFFFF"/>
                  </a:solidFill>
                  <a:latin typeface="Tahoma" pitchFamily="34" charset="0"/>
                </a:rPr>
                <a:t> a </a:t>
              </a:r>
              <a:r>
                <a:rPr lang="en-IE" altLang="pt-PT" sz="1600" b="1" dirty="0" err="1">
                  <a:solidFill>
                    <a:srgbClr val="FFFFFF"/>
                  </a:solidFill>
                  <a:latin typeface="Tahoma" pitchFamily="34" charset="0"/>
                </a:rPr>
                <a:t>utilização</a:t>
              </a:r>
              <a:r>
                <a:rPr lang="en-IE" altLang="pt-PT" sz="1600" b="1" dirty="0">
                  <a:solidFill>
                    <a:srgbClr val="FFFFFF"/>
                  </a:solidFill>
                  <a:latin typeface="Tahoma" pitchFamily="34" charset="0"/>
                </a:rPr>
                <a:t> de </a:t>
              </a:r>
              <a:r>
                <a:rPr lang="en-IE" altLang="pt-PT" sz="1600" b="1" dirty="0" err="1">
                  <a:solidFill>
                    <a:srgbClr val="FFFFFF"/>
                  </a:solidFill>
                  <a:latin typeface="Tahoma" pitchFamily="34" charset="0"/>
                </a:rPr>
                <a:t>fraldas</a:t>
              </a:r>
              <a:r>
                <a:rPr lang="en-IE" altLang="pt-PT" sz="1600" b="1" dirty="0">
                  <a:solidFill>
                    <a:srgbClr val="FFFFFF"/>
                  </a:solidFill>
                  <a:latin typeface="Tahoma" pitchFamily="34" charset="0"/>
                </a:rPr>
                <a:t> </a:t>
              </a:r>
              <a:r>
                <a:rPr lang="en-IE" altLang="pt-PT" sz="1600" b="1" dirty="0" err="1">
                  <a:solidFill>
                    <a:srgbClr val="FFFFFF"/>
                  </a:solidFill>
                  <a:latin typeface="Tahoma" pitchFamily="34" charset="0"/>
                </a:rPr>
                <a:t>nas</a:t>
              </a:r>
              <a:r>
                <a:rPr lang="en-IE" altLang="pt-PT" sz="1600" b="1" dirty="0">
                  <a:solidFill>
                    <a:srgbClr val="FFFFFF"/>
                  </a:solidFill>
                  <a:latin typeface="Tahoma" pitchFamily="34" charset="0"/>
                </a:rPr>
                <a:t> 24 horas antes da PPS, </a:t>
              </a:r>
              <a:r>
                <a:rPr lang="en-IE" altLang="pt-PT" sz="1600" b="1" dirty="0" err="1">
                  <a:solidFill>
                    <a:srgbClr val="FFFFFF"/>
                  </a:solidFill>
                  <a:latin typeface="Tahoma" pitchFamily="34" charset="0"/>
                </a:rPr>
                <a:t>durante</a:t>
              </a:r>
              <a:r>
                <a:rPr lang="en-IE" altLang="pt-PT" sz="1600" b="1" dirty="0">
                  <a:solidFill>
                    <a:srgbClr val="FFFFFF"/>
                  </a:solidFill>
                  <a:latin typeface="Tahoma" pitchFamily="34" charset="0"/>
                </a:rPr>
                <a:t> o </a:t>
              </a:r>
              <a:r>
                <a:rPr lang="en-IE" altLang="pt-PT" sz="1600" b="1" dirty="0" err="1">
                  <a:solidFill>
                    <a:srgbClr val="FFFFFF"/>
                  </a:solidFill>
                  <a:latin typeface="Tahoma" pitchFamily="34" charset="0"/>
                </a:rPr>
                <a:t>dia</a:t>
              </a:r>
              <a:r>
                <a:rPr lang="en-IE" altLang="pt-PT" sz="1600" b="1" dirty="0">
                  <a:solidFill>
                    <a:srgbClr val="FFFFFF"/>
                  </a:solidFill>
                  <a:latin typeface="Tahoma" pitchFamily="34" charset="0"/>
                </a:rPr>
                <a:t> e / </a:t>
              </a:r>
              <a:r>
                <a:rPr lang="en-IE" altLang="pt-PT" sz="1600" b="1" dirty="0" err="1">
                  <a:solidFill>
                    <a:srgbClr val="FFFFFF"/>
                  </a:solidFill>
                  <a:latin typeface="Tahoma" pitchFamily="34" charset="0"/>
                </a:rPr>
                <a:t>ou</a:t>
              </a:r>
              <a:r>
                <a:rPr lang="en-IE" altLang="pt-PT" sz="1600" b="1" dirty="0">
                  <a:solidFill>
                    <a:srgbClr val="FFFFFF"/>
                  </a:solidFill>
                  <a:latin typeface="Tahoma" pitchFamily="34" charset="0"/>
                </a:rPr>
                <a:t> </a:t>
              </a:r>
              <a:r>
                <a:rPr lang="en-IE" altLang="pt-PT" sz="1600" b="1" dirty="0" err="1">
                  <a:solidFill>
                    <a:srgbClr val="FFFFFF"/>
                  </a:solidFill>
                  <a:latin typeface="Tahoma" pitchFamily="34" charset="0"/>
                </a:rPr>
                <a:t>noite</a:t>
              </a:r>
              <a:endParaRPr lang="en-US" altLang="pt-PT" sz="1600" b="1" dirty="0">
                <a:solidFill>
                  <a:srgbClr val="FFFFFF"/>
                </a:solidFill>
                <a:latin typeface="Tahoma" pitchFamily="34" charset="0"/>
              </a:endParaRPr>
            </a:p>
          </p:txBody>
        </p:sp>
        <p:cxnSp>
          <p:nvCxnSpPr>
            <p:cNvPr id="22" name="Straight Connector 21"/>
            <p:cNvCxnSpPr>
              <a:cxnSpLocks noChangeShapeType="1"/>
            </p:cNvCxnSpPr>
            <p:nvPr/>
          </p:nvCxnSpPr>
          <p:spPr bwMode="auto">
            <a:xfrm flipV="1">
              <a:off x="2319949" y="6747045"/>
              <a:ext cx="2379307" cy="11117"/>
            </a:xfrm>
            <a:prstGeom prst="line">
              <a:avLst/>
            </a:prstGeom>
            <a:noFill/>
            <a:ln w="38100">
              <a:solidFill>
                <a:srgbClr val="FF0000"/>
              </a:solidFill>
              <a:round/>
              <a:headEnd/>
              <a:tailEnd/>
            </a:ln>
            <a:effectLst>
              <a:outerShdw blurRad="63500" dist="20000" dir="5400000" rotWithShape="0">
                <a:srgbClr val="000000">
                  <a:alpha val="37999"/>
                </a:srgbClr>
              </a:outerShdw>
            </a:effectLst>
            <a:extLst/>
          </p:spPr>
        </p:cxnSp>
      </p:grpSp>
      <p:sp>
        <p:nvSpPr>
          <p:cNvPr id="26632" name="Title 2"/>
          <p:cNvSpPr>
            <a:spLocks noGrp="1"/>
          </p:cNvSpPr>
          <p:nvPr>
            <p:ph type="title"/>
          </p:nvPr>
        </p:nvSpPr>
        <p:spPr/>
        <p:txBody>
          <a:bodyPr/>
          <a:lstStyle/>
          <a:p>
            <a:r>
              <a:rPr lang="fr-BE" altLang="pt-PT"/>
              <a:t>QUESTIONÁRIO INSTITUCIONAL</a:t>
            </a:r>
            <a:br>
              <a:rPr lang="fr-BE" altLang="pt-PT"/>
            </a:br>
            <a:r>
              <a:rPr lang="fr-BE" altLang="pt-PT" sz="2000"/>
              <a:t>B - DENOMINATOR DADOS</a:t>
            </a:r>
            <a:endParaRPr lang="en-US" altLang="pt-PT" sz="200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020763" y="4749800"/>
            <a:ext cx="7421562" cy="660400"/>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r>
              <a:rPr lang="en-GB" altLang="pt-PT" sz="2400" b="1">
                <a:solidFill>
                  <a:srgbClr val="FFFFFF"/>
                </a:solidFill>
                <a:latin typeface="Tahoma" pitchFamily="34" charset="0"/>
              </a:rPr>
              <a:t>Assinale a resposta relevante para cada pergunta</a:t>
            </a:r>
            <a:endParaRPr lang="en-US" altLang="pt-PT" sz="2400" b="1">
              <a:solidFill>
                <a:srgbClr val="FFFFFF"/>
              </a:solidFill>
              <a:latin typeface="Tahoma" pitchFamily="34" charset="0"/>
            </a:endParaRPr>
          </a:p>
        </p:txBody>
      </p:sp>
      <p:sp>
        <p:nvSpPr>
          <p:cNvPr id="27651" name="Title 2"/>
          <p:cNvSpPr>
            <a:spLocks noGrp="1"/>
          </p:cNvSpPr>
          <p:nvPr>
            <p:ph type="title"/>
          </p:nvPr>
        </p:nvSpPr>
        <p:spPr/>
        <p:txBody>
          <a:bodyPr/>
          <a:lstStyle/>
          <a:p>
            <a:r>
              <a:rPr lang="fr-BE" altLang="pt-PT"/>
              <a:t>QUESTIONÁRIO INSTITUCIONAL</a:t>
            </a:r>
            <a:br>
              <a:rPr lang="fr-BE" altLang="pt-PT"/>
            </a:br>
            <a:r>
              <a:rPr lang="fr-BE" altLang="pt-PT" sz="2000"/>
              <a:t>F - Como foi a pesquisa realizada?</a:t>
            </a:r>
            <a:endParaRPr lang="en-US" altLang="pt-PT" sz="2000"/>
          </a:p>
        </p:txBody>
      </p:sp>
      <p:pic>
        <p:nvPicPr>
          <p:cNvPr id="2765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4988" y="1465263"/>
            <a:ext cx="8164512" cy="303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fr-BE" altLang="pt-PT" dirty="0"/>
              <a:t>QUESTIONÁRIO DO RESIDENTE</a:t>
            </a:r>
            <a:endParaRPr lang="en-US" altLang="pt-PT" dirty="0"/>
          </a:p>
        </p:txBody>
      </p:sp>
      <p:sp>
        <p:nvSpPr>
          <p:cNvPr id="28675" name="Content Placeholder 2"/>
          <p:cNvSpPr>
            <a:spLocks noGrp="1"/>
          </p:cNvSpPr>
          <p:nvPr>
            <p:ph idx="1"/>
          </p:nvPr>
        </p:nvSpPr>
        <p:spPr>
          <a:xfrm>
            <a:off x="4229100" y="1308100"/>
            <a:ext cx="4621213" cy="4933950"/>
          </a:xfrm>
        </p:spPr>
        <p:txBody>
          <a:bodyPr/>
          <a:lstStyle/>
          <a:p>
            <a:pPr marL="0" indent="0"/>
            <a:r>
              <a:rPr lang="pt-PT" altLang="pt-PT" dirty="0"/>
              <a:t>Um questionário residente deve ser preenchido para cada residente:</a:t>
            </a:r>
          </a:p>
          <a:p>
            <a:pPr>
              <a:buFont typeface="Arial" panose="020B0604020202020204" pitchFamily="34" charset="0"/>
              <a:buChar char="•"/>
            </a:pPr>
            <a:r>
              <a:rPr lang="pt-PT" altLang="pt-PT" dirty="0"/>
              <a:t>Receber pelo menos um agente antimicrobiano </a:t>
            </a:r>
            <a:r>
              <a:rPr lang="pt-PT" altLang="pt-PT" b="1" dirty="0"/>
              <a:t>sistémico</a:t>
            </a:r>
            <a:r>
              <a:rPr lang="pt-PT" altLang="pt-PT" dirty="0"/>
              <a:t> no dia do PPS </a:t>
            </a:r>
            <a:r>
              <a:rPr lang="pt-PT" altLang="pt-PT" i="1" dirty="0">
                <a:solidFill>
                  <a:srgbClr val="FF0000"/>
                </a:solidFill>
              </a:rPr>
              <a:t>("X" na coluna 6 da lista de enfermaria)</a:t>
            </a:r>
          </a:p>
          <a:p>
            <a:pPr marL="0" indent="0"/>
            <a:r>
              <a:rPr lang="pt-PT" altLang="pt-PT" b="1" dirty="0"/>
              <a:t>E / ou</a:t>
            </a:r>
          </a:p>
          <a:p>
            <a:pPr marL="0" indent="0"/>
            <a:r>
              <a:rPr lang="pt-PT" altLang="pt-PT" dirty="0"/>
              <a:t>Apresentando pelo menos uma infeção ativa no dia do PPS </a:t>
            </a:r>
            <a:r>
              <a:rPr lang="pt-PT" altLang="pt-PT" i="1" dirty="0">
                <a:solidFill>
                  <a:srgbClr val="FF0000"/>
                </a:solidFill>
              </a:rPr>
              <a:t>('X' na coluna 7b da lista de enfermaria)</a:t>
            </a:r>
            <a:endParaRPr lang="en-US" altLang="pt-PT" sz="3600" b="1" i="1" dirty="0">
              <a:solidFill>
                <a:srgbClr val="FF0000"/>
              </a:solidFill>
            </a:endParaRPr>
          </a:p>
        </p:txBody>
      </p:sp>
      <p:pic>
        <p:nvPicPr>
          <p:cNvPr id="286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735013"/>
            <a:ext cx="3765550" cy="550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fr-BE" altLang="pt-PT" dirty="0"/>
              <a:t>QUESTIONÁRIO DO RESIDENTE</a:t>
            </a:r>
            <a:endParaRPr lang="en-US" altLang="pt-PT" dirty="0"/>
          </a:p>
        </p:txBody>
      </p:sp>
      <p:sp>
        <p:nvSpPr>
          <p:cNvPr id="29699" name="Content Placeholder 2"/>
          <p:cNvSpPr>
            <a:spLocks noGrp="1"/>
          </p:cNvSpPr>
          <p:nvPr>
            <p:ph idx="1"/>
          </p:nvPr>
        </p:nvSpPr>
        <p:spPr>
          <a:xfrm>
            <a:off x="4229100" y="1625600"/>
            <a:ext cx="4621213" cy="3759200"/>
          </a:xfrm>
        </p:spPr>
        <p:txBody>
          <a:bodyPr/>
          <a:lstStyle/>
          <a:p>
            <a:pPr marL="457200" indent="-457200" eaLnBrk="1" hangingPunct="1">
              <a:buFont typeface="Wingdings" panose="05000000000000000000" pitchFamily="2" charset="2"/>
              <a:buChar char="§"/>
            </a:pPr>
            <a:r>
              <a:rPr lang="en-IE" altLang="pt-PT" dirty="0" err="1"/>
              <a:t>Os</a:t>
            </a:r>
            <a:r>
              <a:rPr lang="en-IE" altLang="pt-PT" dirty="0"/>
              <a:t> dados </a:t>
            </a:r>
            <a:r>
              <a:rPr lang="en-IE" altLang="pt-PT" dirty="0" err="1"/>
              <a:t>demográficos</a:t>
            </a:r>
            <a:r>
              <a:rPr lang="en-IE" altLang="pt-PT" dirty="0"/>
              <a:t> e </a:t>
            </a:r>
            <a:r>
              <a:rPr lang="en-IE" altLang="pt-PT" dirty="0" err="1"/>
              <a:t>eventuais</a:t>
            </a:r>
            <a:r>
              <a:rPr lang="en-IE" altLang="pt-PT" dirty="0"/>
              <a:t> </a:t>
            </a:r>
            <a:r>
              <a:rPr lang="en-IE" altLang="pt-PT" dirty="0" err="1"/>
              <a:t>riscos</a:t>
            </a:r>
            <a:r>
              <a:rPr lang="en-IE" altLang="pt-PT" dirty="0"/>
              <a:t> </a:t>
            </a:r>
            <a:r>
              <a:rPr lang="en-IE" altLang="pt-PT" dirty="0" err="1"/>
              <a:t>adicionais</a:t>
            </a:r>
            <a:r>
              <a:rPr lang="en-IE" altLang="pt-PT" dirty="0"/>
              <a:t> para a </a:t>
            </a:r>
            <a:r>
              <a:rPr lang="en-IE" altLang="pt-PT" dirty="0" err="1"/>
              <a:t>infeção</a:t>
            </a:r>
            <a:r>
              <a:rPr lang="en-IE" altLang="pt-PT" dirty="0"/>
              <a:t> </a:t>
            </a:r>
          </a:p>
          <a:p>
            <a:pPr marL="457200" indent="-457200" eaLnBrk="1" hangingPunct="1">
              <a:buFont typeface="Wingdings" panose="05000000000000000000" pitchFamily="2" charset="2"/>
              <a:buChar char="§"/>
            </a:pPr>
            <a:endParaRPr lang="en-IE" altLang="pt-PT" dirty="0"/>
          </a:p>
          <a:p>
            <a:pPr marL="457200" indent="-457200" eaLnBrk="1" hangingPunct="1">
              <a:buFont typeface="Wingdings" panose="05000000000000000000" pitchFamily="2" charset="2"/>
              <a:buChar char="§"/>
            </a:pPr>
            <a:r>
              <a:rPr lang="en-IE" altLang="pt-PT" dirty="0" err="1"/>
              <a:t>Uso</a:t>
            </a:r>
            <a:r>
              <a:rPr lang="en-IE" altLang="pt-PT" dirty="0"/>
              <a:t> de </a:t>
            </a:r>
            <a:r>
              <a:rPr lang="en-IE" altLang="pt-PT" dirty="0" err="1"/>
              <a:t>antimicrobianos</a:t>
            </a:r>
            <a:endParaRPr lang="en-IE" altLang="pt-PT" dirty="0"/>
          </a:p>
          <a:p>
            <a:pPr marL="457200" indent="-457200" eaLnBrk="1" hangingPunct="1">
              <a:buFont typeface="Wingdings" panose="05000000000000000000" pitchFamily="2" charset="2"/>
              <a:buChar char="§"/>
            </a:pPr>
            <a:endParaRPr lang="en-IE" altLang="pt-PT" dirty="0"/>
          </a:p>
          <a:p>
            <a:pPr marL="457200" indent="-457200" eaLnBrk="1" hangingPunct="1">
              <a:buFont typeface="Wingdings" panose="05000000000000000000" pitchFamily="2" charset="2"/>
              <a:buChar char="§"/>
            </a:pPr>
            <a:r>
              <a:rPr lang="en-IE" altLang="pt-PT" dirty="0" err="1"/>
              <a:t>Infeções</a:t>
            </a:r>
            <a:r>
              <a:rPr lang="en-IE" altLang="pt-PT" dirty="0"/>
              <a:t> </a:t>
            </a:r>
            <a:r>
              <a:rPr lang="en-IE" altLang="pt-PT" dirty="0" err="1"/>
              <a:t>associadas</a:t>
            </a:r>
            <a:r>
              <a:rPr lang="en-IE" altLang="pt-PT" dirty="0"/>
              <a:t> </a:t>
            </a:r>
            <a:r>
              <a:rPr lang="en-IE" altLang="pt-PT" dirty="0" err="1"/>
              <a:t>aos</a:t>
            </a:r>
            <a:r>
              <a:rPr lang="en-IE" altLang="pt-PT" dirty="0"/>
              <a:t> </a:t>
            </a:r>
            <a:r>
              <a:rPr lang="en-IE" altLang="pt-PT" dirty="0" err="1"/>
              <a:t>cuidados</a:t>
            </a:r>
            <a:r>
              <a:rPr lang="en-IE" altLang="pt-PT" dirty="0"/>
              <a:t> de </a:t>
            </a:r>
            <a:r>
              <a:rPr lang="en-IE" altLang="pt-PT" dirty="0" err="1"/>
              <a:t>saúde</a:t>
            </a:r>
            <a:endParaRPr lang="en-US" altLang="pt-PT" dirty="0"/>
          </a:p>
        </p:txBody>
      </p:sp>
      <p:pic>
        <p:nvPicPr>
          <p:cNvPr id="297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827" y="531695"/>
            <a:ext cx="4474722" cy="6122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150" y="2286000"/>
            <a:ext cx="7296150" cy="401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23" name="TextBox 5"/>
          <p:cNvSpPr txBox="1">
            <a:spLocks noChangeArrowheads="1"/>
          </p:cNvSpPr>
          <p:nvPr/>
        </p:nvSpPr>
        <p:spPr bwMode="auto">
          <a:xfrm>
            <a:off x="2633663" y="22860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endParaRPr lang="pt-PT" altLang="pt-PT" sz="1800">
              <a:latin typeface="Calibri" panose="020F0502020204030204" pitchFamily="34" charset="0"/>
            </a:endParaRPr>
          </a:p>
        </p:txBody>
      </p:sp>
      <p:sp>
        <p:nvSpPr>
          <p:cNvPr id="5" name="Rectangle 4"/>
          <p:cNvSpPr>
            <a:spLocks noChangeArrowheads="1"/>
          </p:cNvSpPr>
          <p:nvPr/>
        </p:nvSpPr>
        <p:spPr bwMode="auto">
          <a:xfrm>
            <a:off x="4633913" y="2405063"/>
            <a:ext cx="3141662" cy="433387"/>
          </a:xfrm>
          <a:prstGeom prst="rect">
            <a:avLst/>
          </a:prstGeom>
          <a:noFill/>
          <a:ln w="38100">
            <a:solidFill>
              <a:srgbClr val="FF0000"/>
            </a:solidFill>
            <a:miter lim="800000"/>
            <a:headEnd/>
            <a:tailEnd/>
          </a:ln>
          <a:effectLst>
            <a:outerShdw blurRad="63500" dist="23000" dir="5400000" rotWithShape="0">
              <a:srgbClr val="000000">
                <a:alpha val="34998"/>
              </a:srgbClr>
            </a:outerShdw>
          </a:effectLst>
          <a:ex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sp>
        <p:nvSpPr>
          <p:cNvPr id="8" name="Rounded Rectangle 7"/>
          <p:cNvSpPr/>
          <p:nvPr/>
        </p:nvSpPr>
        <p:spPr>
          <a:xfrm>
            <a:off x="4886326" y="630238"/>
            <a:ext cx="2889249" cy="1655762"/>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b="1" dirty="0" err="1"/>
              <a:t>Número</a:t>
            </a:r>
            <a:r>
              <a:rPr lang="en-US" b="1" dirty="0"/>
              <a:t> de </a:t>
            </a:r>
            <a:r>
              <a:rPr lang="en-US" b="1" dirty="0" err="1"/>
              <a:t>estudo</a:t>
            </a:r>
            <a:r>
              <a:rPr lang="en-US" b="1" dirty="0"/>
              <a:t> </a:t>
            </a:r>
            <a:r>
              <a:rPr lang="en-US" b="1" dirty="0" err="1"/>
              <a:t>atribuído</a:t>
            </a:r>
            <a:r>
              <a:rPr lang="en-US" b="1" dirty="0"/>
              <a:t> </a:t>
            </a:r>
            <a:r>
              <a:rPr lang="en-US" b="1" dirty="0" err="1"/>
              <a:t>aos</a:t>
            </a:r>
            <a:r>
              <a:rPr lang="en-US" b="1" dirty="0"/>
              <a:t> </a:t>
            </a:r>
            <a:r>
              <a:rPr lang="en-US" b="1" dirty="0" err="1"/>
              <a:t>residentes</a:t>
            </a:r>
            <a:r>
              <a:rPr lang="en-US" b="1" dirty="0"/>
              <a:t> elegíveis com a condição (s) de interesse (da </a:t>
            </a:r>
            <a:r>
              <a:rPr lang="en-US" b="1" dirty="0" err="1"/>
              <a:t>lista</a:t>
            </a:r>
            <a:r>
              <a:rPr lang="en-US" b="1" dirty="0"/>
              <a:t> do </a:t>
            </a:r>
            <a:r>
              <a:rPr lang="en-US" b="1" dirty="0" err="1"/>
              <a:t>serviço</a:t>
            </a:r>
            <a:r>
              <a:rPr lang="en-US" b="1" dirty="0"/>
              <a:t>)</a:t>
            </a:r>
          </a:p>
        </p:txBody>
      </p:sp>
      <p:sp>
        <p:nvSpPr>
          <p:cNvPr id="9" name="Rounded Rectangle 8"/>
          <p:cNvSpPr/>
          <p:nvPr/>
        </p:nvSpPr>
        <p:spPr>
          <a:xfrm>
            <a:off x="300038" y="5032375"/>
            <a:ext cx="8664575" cy="931863"/>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PT" b="1" dirty="0">
                <a:solidFill>
                  <a:schemeClr val="bg1"/>
                </a:solidFill>
                <a:ea typeface="ＭＳ Ｐゴシック" charset="0"/>
                <a:cs typeface="Arial" charset="0"/>
              </a:rPr>
              <a:t>É muito importante que os números de estudo nas listas de serviço e nos questionários residentes correspondam ao mesmo residente</a:t>
            </a:r>
            <a:endParaRPr lang="en-GB" b="1" dirty="0">
              <a:solidFill>
                <a:schemeClr val="bg1"/>
              </a:solidFill>
              <a:ea typeface="ＭＳ Ｐゴシック" charset="0"/>
              <a:cs typeface="Arial" charset="0"/>
            </a:endParaRPr>
          </a:p>
        </p:txBody>
      </p:sp>
      <p:sp>
        <p:nvSpPr>
          <p:cNvPr id="30727" name="Title 3"/>
          <p:cNvSpPr>
            <a:spLocks noGrp="1"/>
          </p:cNvSpPr>
          <p:nvPr>
            <p:ph type="title"/>
          </p:nvPr>
        </p:nvSpPr>
        <p:spPr/>
        <p:txBody>
          <a:bodyPr/>
          <a:lstStyle/>
          <a:p>
            <a:r>
              <a:rPr lang="fr-BE" altLang="pt-PT" dirty="0"/>
              <a:t>QUESTIONÁRIO DO RESIDENTE</a:t>
            </a:r>
            <a:endParaRPr lang="en-US" altLang="pt-PT"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838" y="1012825"/>
            <a:ext cx="7083425" cy="5195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47" name="TextBox 2"/>
          <p:cNvSpPr txBox="1">
            <a:spLocks noChangeArrowheads="1"/>
          </p:cNvSpPr>
          <p:nvPr/>
        </p:nvSpPr>
        <p:spPr bwMode="auto">
          <a:xfrm>
            <a:off x="2633663" y="317500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endParaRPr lang="pt-PT" altLang="pt-PT" sz="1800" b="1">
              <a:latin typeface="Calibri" panose="020F0502020204030204" pitchFamily="34" charset="0"/>
            </a:endParaRPr>
          </a:p>
        </p:txBody>
      </p:sp>
      <p:sp>
        <p:nvSpPr>
          <p:cNvPr id="7" name="Rectangle 6"/>
          <p:cNvSpPr/>
          <p:nvPr/>
        </p:nvSpPr>
        <p:spPr>
          <a:xfrm>
            <a:off x="495300" y="2692400"/>
            <a:ext cx="5853113" cy="3937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b="1">
              <a:solidFill>
                <a:srgbClr val="FFFFFF"/>
              </a:solidFill>
              <a:latin typeface="Tahoma" pitchFamily="34" charset="0"/>
            </a:endParaRPr>
          </a:p>
        </p:txBody>
      </p:sp>
      <p:sp>
        <p:nvSpPr>
          <p:cNvPr id="8" name="Rounded Rectangle 7"/>
          <p:cNvSpPr/>
          <p:nvPr/>
        </p:nvSpPr>
        <p:spPr>
          <a:xfrm>
            <a:off x="6451600" y="1790700"/>
            <a:ext cx="2692400" cy="4000500"/>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r>
              <a:rPr lang="pt-PT" altLang="pt-PT" b="1" dirty="0">
                <a:solidFill>
                  <a:srgbClr val="FFFFFF"/>
                </a:solidFill>
                <a:latin typeface="Tahoma" pitchFamily="34" charset="0"/>
              </a:rPr>
              <a:t>O residente foi internado num hospital durante os 3 meses anteriores à data do estudo? (Apenas admissões hospitalares - com pelo menos uma enfermaria médica ou cirúrgica - pelo menos uma noite)</a:t>
            </a:r>
            <a:endParaRPr lang="en-US" altLang="pt-PT" b="1" dirty="0">
              <a:solidFill>
                <a:srgbClr val="FFFFFF"/>
              </a:solidFill>
              <a:latin typeface="Tahoma" pitchFamily="34" charset="0"/>
            </a:endParaRPr>
          </a:p>
        </p:txBody>
      </p:sp>
      <p:sp>
        <p:nvSpPr>
          <p:cNvPr id="4" name="Right Brace 3"/>
          <p:cNvSpPr>
            <a:spLocks/>
          </p:cNvSpPr>
          <p:nvPr/>
        </p:nvSpPr>
        <p:spPr bwMode="auto">
          <a:xfrm>
            <a:off x="2420938" y="3086100"/>
            <a:ext cx="304800" cy="3022600"/>
          </a:xfrm>
          <a:prstGeom prst="rightBrace">
            <a:avLst>
              <a:gd name="adj1" fmla="val 8344"/>
              <a:gd name="adj2" fmla="val 50000"/>
            </a:avLst>
          </a:prstGeom>
          <a:noFill/>
          <a:ln w="38100">
            <a:solidFill>
              <a:srgbClr val="FF0000"/>
            </a:solidFill>
            <a:round/>
            <a:headEnd/>
            <a:tailEnd/>
          </a:ln>
          <a:effectLst>
            <a:outerShdw blurRad="63500" dist="20000" dir="5400000" rotWithShape="0">
              <a:srgbClr val="000000">
                <a:alpha val="37999"/>
              </a:srgbClr>
            </a:outerShdw>
          </a:effectLst>
          <a:ex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b="1">
              <a:latin typeface="Calibri" pitchFamily="34" charset="0"/>
            </a:endParaRPr>
          </a:p>
        </p:txBody>
      </p:sp>
      <p:sp>
        <p:nvSpPr>
          <p:cNvPr id="16" name="Rounded Rectangle 15"/>
          <p:cNvSpPr/>
          <p:nvPr/>
        </p:nvSpPr>
        <p:spPr>
          <a:xfrm>
            <a:off x="3306763" y="4279900"/>
            <a:ext cx="1912937" cy="1003300"/>
          </a:xfrm>
          <a:prstGeom prst="roundRect">
            <a:avLst>
              <a:gd name="adj" fmla="val 26054"/>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r>
              <a:rPr lang="en-GB" altLang="pt-PT" b="1" dirty="0" err="1">
                <a:solidFill>
                  <a:srgbClr val="FFFFFF"/>
                </a:solidFill>
                <a:latin typeface="Tahoma" pitchFamily="34" charset="0"/>
              </a:rPr>
              <a:t>Definições</a:t>
            </a:r>
            <a:r>
              <a:rPr lang="en-GB" altLang="pt-PT" b="1" dirty="0">
                <a:solidFill>
                  <a:srgbClr val="FFFFFF"/>
                </a:solidFill>
                <a:latin typeface="Tahoma" pitchFamily="34" charset="0"/>
              </a:rPr>
              <a:t> </a:t>
            </a:r>
            <a:r>
              <a:rPr lang="en-GB" altLang="pt-PT" b="1" dirty="0" err="1">
                <a:solidFill>
                  <a:srgbClr val="FFFFFF"/>
                </a:solidFill>
                <a:latin typeface="Tahoma" pitchFamily="34" charset="0"/>
              </a:rPr>
              <a:t>por</a:t>
            </a:r>
            <a:r>
              <a:rPr lang="en-GB" altLang="pt-PT" b="1" dirty="0">
                <a:solidFill>
                  <a:srgbClr val="FFFFFF"/>
                </a:solidFill>
                <a:latin typeface="Tahoma" pitchFamily="34" charset="0"/>
              </a:rPr>
              <a:t> </a:t>
            </a:r>
            <a:r>
              <a:rPr lang="en-GB" altLang="pt-PT" b="1" dirty="0" err="1">
                <a:solidFill>
                  <a:srgbClr val="FFFFFF"/>
                </a:solidFill>
                <a:latin typeface="Tahoma" pitchFamily="34" charset="0"/>
              </a:rPr>
              <a:t>lista</a:t>
            </a:r>
            <a:r>
              <a:rPr lang="en-GB" altLang="pt-PT" b="1" dirty="0">
                <a:solidFill>
                  <a:srgbClr val="FFFFFF"/>
                </a:solidFill>
                <a:latin typeface="Tahoma" pitchFamily="34" charset="0"/>
              </a:rPr>
              <a:t> de </a:t>
            </a:r>
            <a:r>
              <a:rPr lang="en-GB" altLang="pt-PT" b="1" dirty="0" err="1">
                <a:solidFill>
                  <a:srgbClr val="FFFFFF"/>
                </a:solidFill>
                <a:latin typeface="Tahoma" pitchFamily="34" charset="0"/>
              </a:rPr>
              <a:t>serviço</a:t>
            </a:r>
            <a:endParaRPr lang="en-US" altLang="pt-PT" b="1" dirty="0">
              <a:solidFill>
                <a:srgbClr val="FFFFFF"/>
              </a:solidFill>
              <a:latin typeface="Tahoma" pitchFamily="34" charset="0"/>
            </a:endParaRPr>
          </a:p>
        </p:txBody>
      </p:sp>
      <p:sp>
        <p:nvSpPr>
          <p:cNvPr id="31752" name="Title 2"/>
          <p:cNvSpPr>
            <a:spLocks noGrp="1"/>
          </p:cNvSpPr>
          <p:nvPr>
            <p:ph type="title"/>
          </p:nvPr>
        </p:nvSpPr>
        <p:spPr/>
        <p:txBody>
          <a:bodyPr/>
          <a:lstStyle/>
          <a:p>
            <a:r>
              <a:rPr lang="fr-BE" altLang="pt-PT" dirty="0"/>
              <a:t>QUESTIONÁRIO RESIDENTE</a:t>
            </a:r>
            <a:br>
              <a:rPr lang="fr-BE" altLang="pt-PT" dirty="0"/>
            </a:br>
            <a:r>
              <a:rPr lang="fr-BE" altLang="pt-PT" sz="2000" dirty="0"/>
              <a:t>DADOS DEMOGRÁFICOS</a:t>
            </a:r>
            <a:endParaRPr lang="en-US" altLang="pt-PT" sz="20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250" y="1814513"/>
            <a:ext cx="8632825" cy="272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771" name="TextBox 2"/>
          <p:cNvSpPr txBox="1">
            <a:spLocks noChangeArrowheads="1"/>
          </p:cNvSpPr>
          <p:nvPr/>
        </p:nvSpPr>
        <p:spPr bwMode="auto">
          <a:xfrm>
            <a:off x="2633663" y="317500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endParaRPr lang="pt-PT" altLang="pt-PT" sz="1800" b="1">
              <a:latin typeface="Calibri" panose="020F0502020204030204" pitchFamily="34" charset="0"/>
            </a:endParaRPr>
          </a:p>
        </p:txBody>
      </p:sp>
      <p:sp>
        <p:nvSpPr>
          <p:cNvPr id="7" name="Rectangle 6"/>
          <p:cNvSpPr/>
          <p:nvPr/>
        </p:nvSpPr>
        <p:spPr>
          <a:xfrm>
            <a:off x="127000" y="2247900"/>
            <a:ext cx="571500" cy="17018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b="1">
              <a:solidFill>
                <a:srgbClr val="FFFFFF"/>
              </a:solidFill>
              <a:latin typeface="Tahoma" pitchFamily="34" charset="0"/>
            </a:endParaRPr>
          </a:p>
        </p:txBody>
      </p:sp>
      <p:sp>
        <p:nvSpPr>
          <p:cNvPr id="16" name="Rounded Rectangle 15"/>
          <p:cNvSpPr/>
          <p:nvPr/>
        </p:nvSpPr>
        <p:spPr>
          <a:xfrm>
            <a:off x="863600" y="4635500"/>
            <a:ext cx="6997700" cy="1003300"/>
          </a:xfrm>
          <a:prstGeom prst="roundRect">
            <a:avLst>
              <a:gd name="adj" fmla="val 26054"/>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r>
              <a:rPr lang="pt-PT" altLang="pt-PT" sz="2400" b="1" dirty="0">
                <a:solidFill>
                  <a:srgbClr val="FFFFFF"/>
                </a:solidFill>
                <a:latin typeface="Tahoma" pitchFamily="34" charset="0"/>
              </a:rPr>
              <a:t>Assinale qual deles se aplica ao residente</a:t>
            </a:r>
            <a:endParaRPr lang="en-US" altLang="pt-PT" sz="2400" b="1" dirty="0">
              <a:solidFill>
                <a:srgbClr val="FFFFFF"/>
              </a:solidFill>
              <a:latin typeface="Tahoma" pitchFamily="34" charset="0"/>
            </a:endParaRPr>
          </a:p>
        </p:txBody>
      </p:sp>
      <p:sp>
        <p:nvSpPr>
          <p:cNvPr id="32774" name="Title 2"/>
          <p:cNvSpPr>
            <a:spLocks noGrp="1"/>
          </p:cNvSpPr>
          <p:nvPr>
            <p:ph type="title"/>
          </p:nvPr>
        </p:nvSpPr>
        <p:spPr/>
        <p:txBody>
          <a:bodyPr/>
          <a:lstStyle/>
          <a:p>
            <a:r>
              <a:rPr lang="fr-BE" altLang="pt-PT" dirty="0"/>
              <a:t>QUESTIONÁRIO DO RESIDENTE</a:t>
            </a:r>
            <a:br>
              <a:rPr lang="fr-BE" altLang="pt-PT" dirty="0"/>
            </a:br>
            <a:r>
              <a:rPr lang="fr-BE" altLang="pt-PT" sz="2000" dirty="0"/>
              <a:t>DADOS DEMOGRÁFICOS</a:t>
            </a:r>
            <a:endParaRPr lang="en-US" altLang="pt-PT" sz="20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794" name="Object 14"/>
          <p:cNvGraphicFramePr>
            <a:graphicFrameLocks noChangeAspect="1"/>
          </p:cNvGraphicFramePr>
          <p:nvPr/>
        </p:nvGraphicFramePr>
        <p:xfrm>
          <a:off x="1143000" y="3340100"/>
          <a:ext cx="6858000" cy="177800"/>
        </p:xfrm>
        <a:graphic>
          <a:graphicData uri="http://schemas.openxmlformats.org/presentationml/2006/ole">
            <mc:AlternateContent xmlns:mc="http://schemas.openxmlformats.org/markup-compatibility/2006">
              <mc:Choice xmlns:v="urn:schemas-microsoft-com:vml" Requires="v">
                <p:oleObj spid="_x0000_s33816" name="Document" r:id="rId4" imgW="6858000" imgH="177800" progId="Word.Document.12">
                  <p:embed/>
                </p:oleObj>
              </mc:Choice>
              <mc:Fallback>
                <p:oleObj name="Document" r:id="rId4" imgW="6858000" imgH="177800" progId="Word.Document.12">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3340100"/>
                        <a:ext cx="6858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3795" name="Title 1"/>
          <p:cNvSpPr>
            <a:spLocks noGrp="1"/>
          </p:cNvSpPr>
          <p:nvPr>
            <p:ph type="title"/>
          </p:nvPr>
        </p:nvSpPr>
        <p:spPr/>
        <p:txBody>
          <a:bodyPr/>
          <a:lstStyle/>
          <a:p>
            <a:r>
              <a:rPr lang="fr-BE" altLang="pt-PT" dirty="0"/>
              <a:t>QUESTIONÁRIO DO RESIDENTE</a:t>
            </a:r>
            <a:br>
              <a:rPr lang="fr-BE" altLang="pt-PT" dirty="0"/>
            </a:br>
            <a:r>
              <a:rPr lang="fr-BE" altLang="pt-PT" sz="2000" dirty="0"/>
              <a:t>DADOS </a:t>
            </a:r>
            <a:r>
              <a:rPr lang="fr-BE" altLang="pt-PT" sz="2000" dirty="0" err="1"/>
              <a:t>uso</a:t>
            </a:r>
            <a:r>
              <a:rPr lang="fr-BE" altLang="pt-PT" sz="2000" dirty="0"/>
              <a:t> de </a:t>
            </a:r>
            <a:r>
              <a:rPr lang="fr-BE" altLang="pt-PT" sz="2000" dirty="0" err="1"/>
              <a:t>antimicrobianos</a:t>
            </a:r>
            <a:endParaRPr lang="en-US" altLang="pt-PT" dirty="0"/>
          </a:p>
        </p:txBody>
      </p:sp>
      <p:sp>
        <p:nvSpPr>
          <p:cNvPr id="33796" name="Content Placeholder 2"/>
          <p:cNvSpPr>
            <a:spLocks noGrp="1"/>
          </p:cNvSpPr>
          <p:nvPr>
            <p:ph idx="1"/>
          </p:nvPr>
        </p:nvSpPr>
        <p:spPr>
          <a:xfrm>
            <a:off x="152400" y="3770313"/>
            <a:ext cx="9010650" cy="2216149"/>
          </a:xfrm>
        </p:spPr>
        <p:txBody>
          <a:bodyPr/>
          <a:lstStyle/>
          <a:p>
            <a:pPr>
              <a:spcBef>
                <a:spcPct val="0"/>
              </a:spcBef>
              <a:spcAft>
                <a:spcPct val="0"/>
              </a:spcAft>
            </a:pPr>
            <a:r>
              <a:rPr lang="en-GB" altLang="pt-PT" sz="1800" dirty="0" err="1"/>
              <a:t>Os</a:t>
            </a:r>
            <a:r>
              <a:rPr lang="en-GB" altLang="pt-PT" sz="1800" dirty="0"/>
              <a:t> </a:t>
            </a:r>
            <a:r>
              <a:rPr lang="en-GB" altLang="pt-PT" sz="1800" dirty="0" err="1"/>
              <a:t>seguintes</a:t>
            </a:r>
            <a:r>
              <a:rPr lang="en-GB" altLang="pt-PT" sz="1800" dirty="0"/>
              <a:t> </a:t>
            </a:r>
            <a:r>
              <a:rPr lang="en-GB" altLang="pt-PT" sz="1800" dirty="0" err="1"/>
              <a:t>agentes</a:t>
            </a:r>
            <a:r>
              <a:rPr lang="en-GB" altLang="pt-PT" sz="1800" dirty="0"/>
              <a:t> </a:t>
            </a:r>
            <a:r>
              <a:rPr lang="en-GB" altLang="pt-PT" sz="1800" dirty="0" err="1"/>
              <a:t>antimicrobianos</a:t>
            </a:r>
            <a:r>
              <a:rPr lang="en-GB" altLang="pt-PT" sz="1800" dirty="0"/>
              <a:t> </a:t>
            </a:r>
            <a:r>
              <a:rPr lang="en-GB" altLang="pt-PT" sz="1800" dirty="0" err="1"/>
              <a:t>devem</a:t>
            </a:r>
            <a:r>
              <a:rPr lang="en-GB" altLang="pt-PT" sz="1800" dirty="0"/>
              <a:t> </a:t>
            </a:r>
            <a:r>
              <a:rPr lang="en-GB" altLang="pt-PT" sz="1800" dirty="0" err="1"/>
              <a:t>ser</a:t>
            </a:r>
            <a:r>
              <a:rPr lang="en-GB" altLang="pt-PT" sz="1800" dirty="0"/>
              <a:t> </a:t>
            </a:r>
            <a:r>
              <a:rPr lang="en-GB" altLang="pt-PT" sz="1800" dirty="0" err="1">
                <a:solidFill>
                  <a:srgbClr val="FF0000"/>
                </a:solidFill>
              </a:rPr>
              <a:t>incluídos</a:t>
            </a:r>
            <a:r>
              <a:rPr lang="en-GB" altLang="pt-PT" sz="1800" dirty="0"/>
              <a:t>:</a:t>
            </a:r>
            <a:endParaRPr lang="en-US" altLang="pt-PT" sz="1800" dirty="0"/>
          </a:p>
          <a:p>
            <a:pPr>
              <a:spcBef>
                <a:spcPct val="0"/>
              </a:spcBef>
              <a:spcAft>
                <a:spcPct val="0"/>
              </a:spcAft>
              <a:buFont typeface="Wingdings" panose="05000000000000000000" pitchFamily="2" charset="2"/>
              <a:buChar char="§"/>
            </a:pPr>
            <a:r>
              <a:rPr lang="en-GB" altLang="pt-PT" sz="1800" dirty="0" err="1"/>
              <a:t>antibacteriano</a:t>
            </a:r>
            <a:r>
              <a:rPr lang="en-GB" altLang="pt-PT" sz="1800" dirty="0"/>
              <a:t> (J01 </a:t>
            </a:r>
            <a:r>
              <a:rPr lang="en-GB" altLang="pt-PT" sz="1800" dirty="0" err="1"/>
              <a:t>nível</a:t>
            </a:r>
            <a:r>
              <a:rPr lang="en-GB" altLang="pt-PT" sz="1800" dirty="0"/>
              <a:t> ATC), </a:t>
            </a:r>
            <a:r>
              <a:rPr lang="en-GB" altLang="pt-PT" sz="1800" dirty="0" err="1"/>
              <a:t>antimicóticos</a:t>
            </a:r>
            <a:r>
              <a:rPr lang="en-GB" altLang="pt-PT" sz="1800" dirty="0"/>
              <a:t> (J02) e </a:t>
            </a:r>
            <a:r>
              <a:rPr lang="en-GB" altLang="pt-PT" sz="1800" dirty="0" err="1"/>
              <a:t>antifúngicos</a:t>
            </a:r>
            <a:r>
              <a:rPr lang="en-GB" altLang="pt-PT" sz="1800" dirty="0"/>
              <a:t> (D01BA) para </a:t>
            </a:r>
            <a:r>
              <a:rPr lang="en-GB" altLang="pt-PT" sz="1800" dirty="0" err="1"/>
              <a:t>uso</a:t>
            </a:r>
            <a:r>
              <a:rPr lang="en-GB" altLang="pt-PT" sz="1800" dirty="0"/>
              <a:t> </a:t>
            </a:r>
            <a:r>
              <a:rPr lang="en-GB" altLang="pt-PT" sz="1800" dirty="0" err="1"/>
              <a:t>sistémico</a:t>
            </a:r>
            <a:r>
              <a:rPr lang="en-GB" altLang="pt-PT" sz="1800" dirty="0"/>
              <a:t> </a:t>
            </a:r>
            <a:endParaRPr lang="en-US" altLang="pt-PT" sz="1800" dirty="0"/>
          </a:p>
          <a:p>
            <a:pPr>
              <a:spcBef>
                <a:spcPct val="0"/>
              </a:spcBef>
              <a:spcAft>
                <a:spcPct val="0"/>
              </a:spcAft>
              <a:buFont typeface="Wingdings" panose="05000000000000000000" pitchFamily="2" charset="2"/>
              <a:buChar char="§"/>
            </a:pPr>
            <a:r>
              <a:rPr lang="en-GB" altLang="pt-PT" sz="1800" dirty="0" err="1"/>
              <a:t>antibióticos</a:t>
            </a:r>
            <a:r>
              <a:rPr lang="en-GB" altLang="pt-PT" sz="1800" dirty="0"/>
              <a:t> </a:t>
            </a:r>
            <a:r>
              <a:rPr lang="en-GB" altLang="pt-PT" sz="1800" dirty="0" err="1"/>
              <a:t>utilizados</a:t>
            </a:r>
            <a:r>
              <a:rPr lang="en-GB" altLang="pt-PT" sz="1800" dirty="0"/>
              <a:t> </a:t>
            </a:r>
            <a:r>
              <a:rPr lang="en-GB" altLang="pt-PT" sz="1800" dirty="0" err="1"/>
              <a:t>como</a:t>
            </a:r>
            <a:r>
              <a:rPr lang="en-GB" altLang="pt-PT" sz="1800" dirty="0"/>
              <a:t> anti-</a:t>
            </a:r>
            <a:r>
              <a:rPr lang="en-GB" altLang="pt-PT" sz="1800" dirty="0" err="1"/>
              <a:t>infeciosos</a:t>
            </a:r>
            <a:r>
              <a:rPr lang="en-GB" altLang="pt-PT" sz="1800" dirty="0"/>
              <a:t> </a:t>
            </a:r>
            <a:r>
              <a:rPr lang="en-GB" altLang="pt-PT" sz="1800" dirty="0" err="1"/>
              <a:t>intestinais</a:t>
            </a:r>
            <a:r>
              <a:rPr lang="en-GB" altLang="pt-PT" sz="1800" dirty="0"/>
              <a:t> (A07AA) </a:t>
            </a:r>
            <a:endParaRPr lang="en-US" altLang="pt-PT" sz="1800" dirty="0"/>
          </a:p>
          <a:p>
            <a:pPr>
              <a:spcBef>
                <a:spcPct val="0"/>
              </a:spcBef>
              <a:spcAft>
                <a:spcPct val="0"/>
              </a:spcAft>
              <a:buFont typeface="Wingdings" panose="05000000000000000000" pitchFamily="2" charset="2"/>
              <a:buChar char="§"/>
            </a:pPr>
            <a:r>
              <a:rPr lang="en-GB" altLang="pt-PT" sz="1800" dirty="0" err="1"/>
              <a:t>antiprotozoários</a:t>
            </a:r>
            <a:r>
              <a:rPr lang="en-GB" altLang="pt-PT" sz="1800" dirty="0"/>
              <a:t> (P01AB)</a:t>
            </a:r>
            <a:endParaRPr lang="en-US" altLang="pt-PT" sz="1800" dirty="0"/>
          </a:p>
          <a:p>
            <a:pPr>
              <a:spcBef>
                <a:spcPct val="0"/>
              </a:spcBef>
              <a:spcAft>
                <a:spcPct val="0"/>
              </a:spcAft>
              <a:buFont typeface="Wingdings" panose="05000000000000000000" pitchFamily="2" charset="2"/>
              <a:buChar char="§"/>
            </a:pPr>
            <a:r>
              <a:rPr lang="en-GB" altLang="pt-PT" sz="1800" dirty="0" err="1"/>
              <a:t>antimicobacterianos</a:t>
            </a:r>
            <a:r>
              <a:rPr lang="en-GB" altLang="pt-PT" sz="1800" dirty="0"/>
              <a:t> (J04) </a:t>
            </a:r>
            <a:r>
              <a:rPr lang="en-GB" altLang="pt-PT" sz="1800" dirty="0" err="1"/>
              <a:t>quando</a:t>
            </a:r>
            <a:r>
              <a:rPr lang="en-GB" altLang="pt-PT" sz="1800" dirty="0"/>
              <a:t> </a:t>
            </a:r>
            <a:r>
              <a:rPr lang="en-GB" altLang="pt-PT" sz="1800" dirty="0" err="1"/>
              <a:t>utilizado</a:t>
            </a:r>
            <a:r>
              <a:rPr lang="en-GB" altLang="pt-PT" sz="1800" dirty="0"/>
              <a:t> para o </a:t>
            </a:r>
            <a:r>
              <a:rPr lang="en-GB" altLang="pt-PT" sz="1800" dirty="0" err="1"/>
              <a:t>tratamento</a:t>
            </a:r>
            <a:r>
              <a:rPr lang="en-GB" altLang="pt-PT" sz="1800" dirty="0"/>
              <a:t> de </a:t>
            </a:r>
            <a:r>
              <a:rPr lang="en-GB" altLang="pt-PT" sz="1800" dirty="0" err="1"/>
              <a:t>tuberculose</a:t>
            </a:r>
            <a:r>
              <a:rPr lang="en-GB" altLang="pt-PT" sz="1800" dirty="0"/>
              <a:t>, </a:t>
            </a:r>
            <a:r>
              <a:rPr lang="en-GB" altLang="pt-PT" sz="1800" dirty="0" err="1"/>
              <a:t>incluindo</a:t>
            </a:r>
            <a:r>
              <a:rPr lang="en-GB" altLang="pt-PT" sz="1800" dirty="0"/>
              <a:t> </a:t>
            </a:r>
            <a:r>
              <a:rPr lang="en-GB" altLang="pt-PT" sz="1800" dirty="0" err="1"/>
              <a:t>micobactérias</a:t>
            </a:r>
            <a:r>
              <a:rPr lang="en-GB" altLang="pt-PT" sz="1800" dirty="0"/>
              <a:t> </a:t>
            </a:r>
            <a:r>
              <a:rPr lang="en-GB" altLang="pt-PT" sz="1800" dirty="0" err="1"/>
              <a:t>ou</a:t>
            </a:r>
            <a:r>
              <a:rPr lang="en-GB" altLang="pt-PT" sz="1800" dirty="0"/>
              <a:t> </a:t>
            </a:r>
            <a:r>
              <a:rPr lang="en-GB" altLang="pt-PT" sz="1800" dirty="0" err="1"/>
              <a:t>como</a:t>
            </a:r>
            <a:r>
              <a:rPr lang="en-GB" altLang="pt-PT" sz="1800" dirty="0"/>
              <a:t> </a:t>
            </a:r>
            <a:r>
              <a:rPr lang="en-GB" altLang="pt-PT" sz="1800" dirty="0" err="1"/>
              <a:t>tratamento</a:t>
            </a:r>
            <a:r>
              <a:rPr lang="en-GB" altLang="pt-PT" sz="1800" dirty="0"/>
              <a:t> de reserve para </a:t>
            </a:r>
            <a:r>
              <a:rPr lang="en-GB" altLang="pt-PT" sz="1800" dirty="0" err="1"/>
              <a:t>bactérias</a:t>
            </a:r>
            <a:r>
              <a:rPr lang="en-GB" altLang="pt-PT" sz="1800" dirty="0"/>
              <a:t> </a:t>
            </a:r>
            <a:r>
              <a:rPr lang="en-GB" altLang="pt-PT" sz="1800" dirty="0" err="1"/>
              <a:t>multirresistentes</a:t>
            </a:r>
            <a:endParaRPr lang="en-GB" altLang="pt-PT" sz="1800" dirty="0"/>
          </a:p>
          <a:p>
            <a:endParaRPr lang="en-US" altLang="pt-PT" sz="1400" dirty="0"/>
          </a:p>
          <a:p>
            <a:endParaRPr lang="en-US" altLang="pt-PT" dirty="0"/>
          </a:p>
        </p:txBody>
      </p:sp>
      <p:pic>
        <p:nvPicPr>
          <p:cNvPr id="33797"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450" y="1087438"/>
            <a:ext cx="8255000" cy="2646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23850" y="142875"/>
            <a:ext cx="7391400" cy="822325"/>
          </a:xfrm>
        </p:spPr>
        <p:txBody>
          <a:bodyPr/>
          <a:lstStyle/>
          <a:p>
            <a:pPr eaLnBrk="1" hangingPunct="1"/>
            <a:r>
              <a:rPr lang="en-GB" altLang="pt-PT" dirty="0" err="1">
                <a:ea typeface="ＭＳ Ｐゴシック" panose="020B0600070205080204" pitchFamily="34" charset="-128"/>
              </a:rPr>
              <a:t>Questionários</a:t>
            </a:r>
            <a:r>
              <a:rPr lang="en-GB" altLang="pt-PT" dirty="0">
                <a:ea typeface="ＭＳ Ｐゴシック" panose="020B0600070205080204" pitchFamily="34" charset="-128"/>
              </a:rPr>
              <a:t> a </a:t>
            </a:r>
            <a:r>
              <a:rPr lang="en-GB" altLang="pt-PT" dirty="0" err="1">
                <a:ea typeface="ＭＳ Ｐゴシック" panose="020B0600070205080204" pitchFamily="34" charset="-128"/>
              </a:rPr>
              <a:t>serem</a:t>
            </a:r>
            <a:r>
              <a:rPr lang="en-GB" altLang="pt-PT" dirty="0">
                <a:ea typeface="ＭＳ Ｐゴシック" panose="020B0600070205080204" pitchFamily="34" charset="-128"/>
              </a:rPr>
              <a:t> </a:t>
            </a:r>
            <a:r>
              <a:rPr lang="en-GB" altLang="pt-PT" dirty="0" err="1">
                <a:ea typeface="ＭＳ Ｐゴシック" panose="020B0600070205080204" pitchFamily="34" charset="-128"/>
              </a:rPr>
              <a:t>preenchidos</a:t>
            </a:r>
            <a:r>
              <a:rPr lang="en-GB" altLang="pt-PT" dirty="0">
                <a:ea typeface="ＭＳ Ｐゴシック" panose="020B0600070205080204" pitchFamily="34" charset="-128"/>
              </a:rPr>
              <a:t> no </a:t>
            </a:r>
            <a:r>
              <a:rPr lang="en-GB" altLang="pt-PT" dirty="0" err="1">
                <a:ea typeface="ＭＳ Ｐゴシック" panose="020B0600070205080204" pitchFamily="34" charset="-128"/>
              </a:rPr>
              <a:t>dia</a:t>
            </a:r>
            <a:r>
              <a:rPr lang="en-GB" altLang="pt-PT" dirty="0">
                <a:ea typeface="ＭＳ Ｐゴシック" panose="020B0600070205080204" pitchFamily="34" charset="-128"/>
              </a:rPr>
              <a:t> do PPS </a:t>
            </a:r>
          </a:p>
        </p:txBody>
      </p:sp>
      <p:sp>
        <p:nvSpPr>
          <p:cNvPr id="7171" name="Content Placeholder 2"/>
          <p:cNvSpPr>
            <a:spLocks noGrp="1"/>
          </p:cNvSpPr>
          <p:nvPr>
            <p:ph idx="1"/>
          </p:nvPr>
        </p:nvSpPr>
        <p:spPr>
          <a:xfrm>
            <a:off x="323850" y="1438276"/>
            <a:ext cx="8526463" cy="4818062"/>
          </a:xfrm>
        </p:spPr>
        <p:txBody>
          <a:bodyPr/>
          <a:lstStyle/>
          <a:p>
            <a:pPr marL="731838" lvl="1" indent="-457200" eaLnBrk="1" hangingPunct="1">
              <a:buFont typeface="Wingdings" panose="05000000000000000000" pitchFamily="2" charset="2"/>
              <a:buChar char="§"/>
            </a:pPr>
            <a:r>
              <a:rPr lang="en-GB" altLang="pt-PT" sz="2400" dirty="0">
                <a:ea typeface="ＭＳ Ｐゴシック" panose="020B0600070205080204" pitchFamily="34" charset="-128"/>
              </a:rPr>
              <a:t>LISTA DO SERVIÇO</a:t>
            </a:r>
          </a:p>
          <a:p>
            <a:pPr marL="731838" lvl="1" indent="-457200" eaLnBrk="1" hangingPunct="1">
              <a:buFont typeface="Wingdings" panose="05000000000000000000" pitchFamily="2" charset="2"/>
              <a:buChar char="§"/>
            </a:pPr>
            <a:endParaRPr lang="en-GB" altLang="pt-PT" sz="2400" dirty="0">
              <a:ea typeface="ＭＳ Ｐゴシック" panose="020B0600070205080204" pitchFamily="34" charset="-128"/>
            </a:endParaRPr>
          </a:p>
          <a:p>
            <a:pPr marL="731838" lvl="1" indent="-457200" eaLnBrk="1" hangingPunct="1">
              <a:buFont typeface="Wingdings" panose="05000000000000000000" pitchFamily="2" charset="2"/>
              <a:buChar char="§"/>
            </a:pPr>
            <a:r>
              <a:rPr lang="en-GB" altLang="pt-PT" sz="2400" dirty="0">
                <a:ea typeface="ＭＳ Ｐゴシック" panose="020B0600070205080204" pitchFamily="34" charset="-128"/>
              </a:rPr>
              <a:t>QUESTIONÁRIO DO RESIDENTE </a:t>
            </a:r>
          </a:p>
          <a:p>
            <a:pPr marL="731838" lvl="1" indent="-457200" eaLnBrk="1" hangingPunct="1">
              <a:buFont typeface="Wingdings" panose="05000000000000000000" pitchFamily="2" charset="2"/>
              <a:buChar char="§"/>
            </a:pPr>
            <a:endParaRPr lang="en-GB" altLang="pt-PT" sz="2400" dirty="0">
              <a:ea typeface="ＭＳ Ｐゴシック" panose="020B0600070205080204" pitchFamily="34" charset="-128"/>
            </a:endParaRPr>
          </a:p>
          <a:p>
            <a:pPr marL="731838" lvl="1" indent="-457200" eaLnBrk="1" hangingPunct="1">
              <a:buFont typeface="Wingdings" panose="05000000000000000000" pitchFamily="2" charset="2"/>
              <a:buChar char="§"/>
            </a:pPr>
            <a:r>
              <a:rPr lang="en-GB" altLang="pt-PT" sz="2400" dirty="0">
                <a:ea typeface="ＭＳ Ｐゴシック" panose="020B0600070205080204" pitchFamily="34" charset="-128"/>
              </a:rPr>
              <a:t>QUESTIONÁRIO INSTITUCIONAL </a:t>
            </a:r>
          </a:p>
          <a:p>
            <a:pPr marL="449263" lvl="2" indent="0" eaLnBrk="1" hangingPunct="1">
              <a:buFont typeface="Tahoma" pitchFamily="34" charset="0"/>
              <a:buNone/>
              <a:tabLst>
                <a:tab pos="180975" algn="l"/>
              </a:tabLst>
            </a:pPr>
            <a:r>
              <a:rPr lang="en-GB" altLang="pt-PT" sz="2400" dirty="0">
                <a:ea typeface="ＭＳ Ｐゴシック" panose="020B0600070205080204" pitchFamily="34" charset="-128"/>
              </a:rPr>
              <a:t>   - </a:t>
            </a:r>
            <a:r>
              <a:rPr lang="en-GB" altLang="pt-PT" sz="2400" dirty="0" err="1">
                <a:ea typeface="ＭＳ Ｐゴシック" panose="020B0600070205080204" pitchFamily="34" charset="-128"/>
              </a:rPr>
              <a:t>Seções</a:t>
            </a:r>
            <a:r>
              <a:rPr lang="en-GB" altLang="pt-PT" sz="2400" dirty="0">
                <a:ea typeface="ＭＳ Ｐゴシック" panose="020B0600070205080204" pitchFamily="34" charset="-128"/>
              </a:rPr>
              <a:t> B e F</a:t>
            </a:r>
          </a:p>
          <a:p>
            <a:pPr marL="731838" lvl="1" indent="-457200" eaLnBrk="1" hangingPunct="1">
              <a:buFontTx/>
              <a:buNone/>
            </a:pPr>
            <a:endParaRPr lang="en-GB" altLang="pt-PT" sz="3600" dirty="0">
              <a:ea typeface="ＭＳ Ｐゴシック" panose="020B0600070205080204" pitchFamily="34" charset="-128"/>
            </a:endParaRPr>
          </a:p>
          <a:p>
            <a:pPr marL="731838" lvl="1" indent="-457200" eaLnBrk="1" hangingPunct="1">
              <a:buFontTx/>
              <a:buNone/>
            </a:pPr>
            <a:endParaRPr lang="en-GB" altLang="pt-PT" sz="3600" dirty="0">
              <a:ea typeface="ＭＳ Ｐゴシック" panose="020B0600070205080204" pitchFamily="34" charset="-128"/>
            </a:endParaRPr>
          </a:p>
          <a:p>
            <a:pPr marL="273050" indent="-273050" eaLnBrk="1" hangingPunct="1">
              <a:buFont typeface="Arial" panose="020B0604020202020204" pitchFamily="34" charset="0"/>
              <a:buNone/>
              <a:tabLst>
                <a:tab pos="180975" algn="l"/>
              </a:tabLst>
            </a:pPr>
            <a:endParaRPr lang="en-GB" altLang="pt-PT" sz="3600" dirty="0">
              <a:ea typeface="ＭＳ Ｐゴシック" panose="020B0600070205080204" pitchFamily="34" charset="-128"/>
            </a:endParaRPr>
          </a:p>
          <a:p>
            <a:pPr marL="273050" indent="-273050" eaLnBrk="1" hangingPunct="1">
              <a:buFont typeface="Arial" panose="020B0604020202020204" pitchFamily="34" charset="0"/>
              <a:buNone/>
              <a:tabLst>
                <a:tab pos="180975" algn="l"/>
              </a:tabLst>
            </a:pPr>
            <a:endParaRPr lang="en-IE" altLang="pt-PT" sz="3600" dirty="0">
              <a:ea typeface="ＭＳ Ｐゴシック" panose="020B0600070205080204" pitchFamily="34" charset="-12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818" name="Object 14"/>
          <p:cNvGraphicFramePr>
            <a:graphicFrameLocks noChangeAspect="1"/>
          </p:cNvGraphicFramePr>
          <p:nvPr/>
        </p:nvGraphicFramePr>
        <p:xfrm>
          <a:off x="1143000" y="3340100"/>
          <a:ext cx="6858000" cy="177800"/>
        </p:xfrm>
        <a:graphic>
          <a:graphicData uri="http://schemas.openxmlformats.org/presentationml/2006/ole">
            <mc:AlternateContent xmlns:mc="http://schemas.openxmlformats.org/markup-compatibility/2006">
              <mc:Choice xmlns:v="urn:schemas-microsoft-com:vml" Requires="v">
                <p:oleObj spid="_x0000_s34843" name="Document" r:id="rId4" imgW="6858000" imgH="177800" progId="Word.Document.12">
                  <p:embed/>
                </p:oleObj>
              </mc:Choice>
              <mc:Fallback>
                <p:oleObj name="Document" r:id="rId4" imgW="6858000" imgH="177800" progId="Word.Document.12">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3340100"/>
                        <a:ext cx="6858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819" name="Title 1"/>
          <p:cNvSpPr>
            <a:spLocks noGrp="1"/>
          </p:cNvSpPr>
          <p:nvPr>
            <p:ph type="title"/>
          </p:nvPr>
        </p:nvSpPr>
        <p:spPr/>
        <p:txBody>
          <a:bodyPr/>
          <a:lstStyle/>
          <a:p>
            <a:r>
              <a:rPr lang="fr-BE" altLang="pt-PT" dirty="0"/>
              <a:t>QUESTIONÁRIO DO RESIDENTE</a:t>
            </a:r>
            <a:br>
              <a:rPr lang="fr-BE" altLang="pt-PT" dirty="0"/>
            </a:br>
            <a:r>
              <a:rPr lang="fr-BE" altLang="pt-PT" sz="2000" dirty="0"/>
              <a:t>DADOS </a:t>
            </a:r>
            <a:r>
              <a:rPr lang="fr-BE" altLang="pt-PT" sz="2000" dirty="0" err="1"/>
              <a:t>uso</a:t>
            </a:r>
            <a:r>
              <a:rPr lang="fr-BE" altLang="pt-PT" sz="2000" dirty="0"/>
              <a:t> de </a:t>
            </a:r>
            <a:r>
              <a:rPr lang="fr-BE" altLang="pt-PT" sz="2000" dirty="0" err="1"/>
              <a:t>antimicrobianos</a:t>
            </a:r>
            <a:endParaRPr lang="en-US" altLang="pt-PT" dirty="0"/>
          </a:p>
        </p:txBody>
      </p:sp>
      <p:pic>
        <p:nvPicPr>
          <p:cNvPr id="3482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9700" y="1498600"/>
            <a:ext cx="9004300" cy="239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a:spLocks noChangeArrowheads="1"/>
          </p:cNvSpPr>
          <p:nvPr/>
        </p:nvSpPr>
        <p:spPr bwMode="auto">
          <a:xfrm>
            <a:off x="228600" y="3136900"/>
            <a:ext cx="1828800" cy="304800"/>
          </a:xfrm>
          <a:prstGeom prst="rect">
            <a:avLst/>
          </a:prstGeom>
          <a:noFill/>
          <a:ln w="28575">
            <a:solidFill>
              <a:srgbClr val="FF0000"/>
            </a:solidFill>
            <a:miter lim="800000"/>
            <a:headEnd/>
            <a:tailEnd/>
          </a:ln>
          <a:effectLst>
            <a:outerShdw blurRad="63500" dist="23000" dir="5400000" rotWithShape="0">
              <a:srgbClr val="000000">
                <a:alpha val="34998"/>
              </a:srgbClr>
            </a:outerShdw>
          </a:effectLst>
          <a:ex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sp>
        <p:nvSpPr>
          <p:cNvPr id="9" name="Rounded Rectangle 8"/>
          <p:cNvSpPr/>
          <p:nvPr/>
        </p:nvSpPr>
        <p:spPr bwMode="auto">
          <a:xfrm>
            <a:off x="6040438" y="2824163"/>
            <a:ext cx="3063875" cy="3348037"/>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eaLnBrk="1" hangingPunct="1">
              <a:defRPr/>
            </a:pPr>
            <a:r>
              <a:rPr lang="en-IE" altLang="pt-PT" b="1">
                <a:solidFill>
                  <a:srgbClr val="FFFFFF"/>
                </a:solidFill>
                <a:latin typeface="Tahoma" pitchFamily="34" charset="0"/>
              </a:rPr>
              <a:t>Como são os antimicrobianos administrados ao residente no dia PPS?</a:t>
            </a:r>
            <a:endParaRPr lang="en-US" altLang="pt-PT" b="1">
              <a:solidFill>
                <a:srgbClr val="FFFFFF"/>
              </a:solidFill>
              <a:latin typeface="Tahoma" pitchFamily="34" charset="0"/>
            </a:endParaRPr>
          </a:p>
          <a:p>
            <a:pPr eaLnBrk="1" hangingPunct="1">
              <a:buFont typeface="Arial" charset="0"/>
              <a:buChar char="•"/>
              <a:defRPr/>
            </a:pPr>
            <a:r>
              <a:rPr lang="en-GB" altLang="pt-PT">
                <a:solidFill>
                  <a:srgbClr val="FFFFFF"/>
                </a:solidFill>
                <a:latin typeface="Tahoma" pitchFamily="34" charset="0"/>
              </a:rPr>
              <a:t>Oral, </a:t>
            </a:r>
          </a:p>
          <a:p>
            <a:pPr eaLnBrk="1" hangingPunct="1">
              <a:buFont typeface="Arial" charset="0"/>
              <a:buChar char="•"/>
              <a:defRPr/>
            </a:pPr>
            <a:r>
              <a:rPr lang="en-GB" altLang="pt-PT">
                <a:solidFill>
                  <a:srgbClr val="FFFFFF"/>
                </a:solidFill>
                <a:latin typeface="Tahoma" pitchFamily="34" charset="0"/>
              </a:rPr>
              <a:t>Parentérica (isto é, por via intravenosa (IV), intramuscular (IM) ou subcutânea (SC)) </a:t>
            </a:r>
          </a:p>
          <a:p>
            <a:pPr eaLnBrk="1" hangingPunct="1">
              <a:buFont typeface="Arial" charset="0"/>
              <a:buChar char="•"/>
              <a:defRPr/>
            </a:pPr>
            <a:r>
              <a:rPr lang="en-GB" altLang="pt-PT">
                <a:solidFill>
                  <a:srgbClr val="FFFFFF"/>
                </a:solidFill>
                <a:latin typeface="Tahoma" pitchFamily="34" charset="0"/>
              </a:rPr>
              <a:t>Outro (ex rectal ou por inalação)</a:t>
            </a:r>
            <a:endParaRPr lang="en-IE" altLang="pt-PT" b="1">
              <a:solidFill>
                <a:srgbClr val="FFFFFF"/>
              </a:solidFill>
              <a:latin typeface="Tahoma" pitchFamily="34" charset="0"/>
            </a:endParaRPr>
          </a:p>
        </p:txBody>
      </p:sp>
      <p:grpSp>
        <p:nvGrpSpPr>
          <p:cNvPr id="10" name="Group 25"/>
          <p:cNvGrpSpPr>
            <a:grpSpLocks/>
          </p:cNvGrpSpPr>
          <p:nvPr/>
        </p:nvGrpSpPr>
        <p:grpSpPr bwMode="auto">
          <a:xfrm>
            <a:off x="1909763" y="3895727"/>
            <a:ext cx="3367087" cy="2276474"/>
            <a:chOff x="1909832" y="3369815"/>
            <a:chExt cx="3366935" cy="2278224"/>
          </a:xfrm>
        </p:grpSpPr>
        <p:sp>
          <p:nvSpPr>
            <p:cNvPr id="11" name="Rounded Rectangle 10"/>
            <p:cNvSpPr/>
            <p:nvPr/>
          </p:nvSpPr>
          <p:spPr>
            <a:xfrm>
              <a:off x="1909832" y="4084738"/>
              <a:ext cx="3366935" cy="1563301"/>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eaLnBrk="1" hangingPunct="1">
                <a:defRPr/>
              </a:pPr>
              <a:r>
                <a:rPr lang="pt-PT" altLang="pt-PT" b="1" dirty="0">
                  <a:solidFill>
                    <a:srgbClr val="FFFFFF"/>
                  </a:solidFill>
                  <a:latin typeface="Tahoma" pitchFamily="34" charset="0"/>
                </a:rPr>
                <a:t>Verificar as notas médicas do residente para a data final / revisão do tratamento antimicrobiano</a:t>
              </a:r>
              <a:endParaRPr lang="en-IE" altLang="pt-PT" sz="2000" b="1" dirty="0">
                <a:solidFill>
                  <a:srgbClr val="FFFFFF"/>
                </a:solidFill>
                <a:latin typeface="Tahoma" pitchFamily="34" charset="0"/>
              </a:endParaRPr>
            </a:p>
          </p:txBody>
        </p:sp>
        <p:cxnSp>
          <p:nvCxnSpPr>
            <p:cNvPr id="12" name="Straight Arrow Connector 11"/>
            <p:cNvCxnSpPr>
              <a:cxnSpLocks noChangeShapeType="1"/>
              <a:stCxn id="11" idx="0"/>
            </p:cNvCxnSpPr>
            <p:nvPr/>
          </p:nvCxnSpPr>
          <p:spPr bwMode="auto">
            <a:xfrm flipH="1" flipV="1">
              <a:off x="3441701" y="3369815"/>
              <a:ext cx="151599" cy="714923"/>
            </a:xfrm>
            <a:prstGeom prst="straightConnector1">
              <a:avLst/>
            </a:prstGeom>
            <a:noFill/>
            <a:ln w="28575">
              <a:solidFill>
                <a:srgbClr val="FF0000"/>
              </a:solidFill>
              <a:round/>
              <a:headEnd/>
              <a:tailEnd type="arrow" w="med" len="med"/>
            </a:ln>
            <a:effectLst>
              <a:outerShdw blurRad="63500" dist="20000" dir="5400000" rotWithShape="0">
                <a:srgbClr val="000000">
                  <a:alpha val="37999"/>
                </a:srgbClr>
              </a:outerShdw>
            </a:effectLst>
            <a:extLst/>
          </p:spPr>
        </p:cxn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10"/>
                                        </p:tgtEl>
                                        <p:attrNameLst>
                                          <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955675"/>
            <a:ext cx="5073650" cy="531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5843" name="Object 14"/>
          <p:cNvGraphicFramePr>
            <a:graphicFrameLocks noChangeAspect="1"/>
          </p:cNvGraphicFramePr>
          <p:nvPr/>
        </p:nvGraphicFramePr>
        <p:xfrm>
          <a:off x="1143000" y="3340100"/>
          <a:ext cx="6858000" cy="177800"/>
        </p:xfrm>
        <a:graphic>
          <a:graphicData uri="http://schemas.openxmlformats.org/presentationml/2006/ole">
            <mc:AlternateContent xmlns:mc="http://schemas.openxmlformats.org/markup-compatibility/2006">
              <mc:Choice xmlns:v="urn:schemas-microsoft-com:vml" Requires="v">
                <p:oleObj spid="_x0000_s35865" name="Document" r:id="rId5" imgW="6858000" imgH="177800" progId="Word.Document.12">
                  <p:embed/>
                </p:oleObj>
              </mc:Choice>
              <mc:Fallback>
                <p:oleObj name="Document" r:id="rId5" imgW="6858000" imgH="177800" progId="Word.Document.12">
                  <p:embed/>
                  <p:pic>
                    <p:nvPicPr>
                      <p:cNvPr id="0" name="Object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3340100"/>
                        <a:ext cx="6858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5844" name="Title 1"/>
          <p:cNvSpPr>
            <a:spLocks noGrp="1"/>
          </p:cNvSpPr>
          <p:nvPr>
            <p:ph type="title"/>
          </p:nvPr>
        </p:nvSpPr>
        <p:spPr/>
        <p:txBody>
          <a:bodyPr/>
          <a:lstStyle/>
          <a:p>
            <a:r>
              <a:rPr lang="fr-BE" altLang="pt-PT" dirty="0"/>
              <a:t>QUESTIONÁRIO DO RESIDENTE</a:t>
            </a:r>
            <a:br>
              <a:rPr lang="fr-BE" altLang="pt-PT" dirty="0"/>
            </a:br>
            <a:r>
              <a:rPr lang="fr-BE" altLang="pt-PT" sz="2000" dirty="0"/>
              <a:t>DADOS </a:t>
            </a:r>
            <a:r>
              <a:rPr lang="fr-BE" altLang="pt-PT" sz="2000" dirty="0" err="1"/>
              <a:t>uso</a:t>
            </a:r>
            <a:r>
              <a:rPr lang="fr-BE" altLang="pt-PT" sz="2000" dirty="0"/>
              <a:t> de </a:t>
            </a:r>
            <a:r>
              <a:rPr lang="fr-BE" altLang="pt-PT" sz="2000" dirty="0" err="1"/>
              <a:t>antimicrobianos</a:t>
            </a:r>
            <a:endParaRPr lang="en-US" altLang="pt-PT" dirty="0"/>
          </a:p>
        </p:txBody>
      </p:sp>
      <p:sp>
        <p:nvSpPr>
          <p:cNvPr id="8" name="Rectangle 7"/>
          <p:cNvSpPr>
            <a:spLocks noChangeArrowheads="1"/>
          </p:cNvSpPr>
          <p:nvPr/>
        </p:nvSpPr>
        <p:spPr bwMode="auto">
          <a:xfrm>
            <a:off x="2209800" y="2544763"/>
            <a:ext cx="3187700" cy="490537"/>
          </a:xfrm>
          <a:prstGeom prst="rect">
            <a:avLst/>
          </a:prstGeom>
          <a:noFill/>
          <a:ln w="28575">
            <a:solidFill>
              <a:srgbClr val="FF0000"/>
            </a:solidFill>
            <a:miter lim="800000"/>
            <a:headEnd/>
            <a:tailEnd/>
          </a:ln>
          <a:effectLst>
            <a:outerShdw blurRad="63500" dist="23000" dir="5400000" rotWithShape="0">
              <a:srgbClr val="000000">
                <a:alpha val="34998"/>
              </a:srgbClr>
            </a:outerShdw>
          </a:effectLst>
          <a:ex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sp>
        <p:nvSpPr>
          <p:cNvPr id="9" name="Rounded Rectangle 8"/>
          <p:cNvSpPr/>
          <p:nvPr/>
        </p:nvSpPr>
        <p:spPr bwMode="auto">
          <a:xfrm>
            <a:off x="5761038" y="977900"/>
            <a:ext cx="3382962" cy="5880100"/>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defRPr/>
            </a:pPr>
            <a:r>
              <a:rPr lang="pt-PT" altLang="pt-PT" b="1" dirty="0">
                <a:solidFill>
                  <a:srgbClr val="FFFFFF"/>
                </a:solidFill>
                <a:latin typeface="Tahoma" pitchFamily="34" charset="0"/>
              </a:rPr>
              <a:t>Profilaxia:</a:t>
            </a:r>
            <a:r>
              <a:rPr lang="pt-PT" altLang="pt-PT" dirty="0">
                <a:solidFill>
                  <a:srgbClr val="FFFFFF"/>
                </a:solidFill>
                <a:latin typeface="Tahoma" pitchFamily="34" charset="0"/>
              </a:rPr>
              <a:t> Prescrito para prevenir uma infeção.</a:t>
            </a:r>
          </a:p>
          <a:p>
            <a:pPr>
              <a:defRPr/>
            </a:pPr>
            <a:r>
              <a:rPr lang="pt-PT" altLang="pt-PT" dirty="0">
                <a:solidFill>
                  <a:srgbClr val="FFFFFF"/>
                </a:solidFill>
                <a:latin typeface="Tahoma" pitchFamily="34" charset="0"/>
              </a:rPr>
              <a:t>O residente não apresentou sinais / sintomas de uma infeção quando o (s) agente (s) antimicrobiano (s) foram prescritos.</a:t>
            </a:r>
          </a:p>
          <a:p>
            <a:pPr>
              <a:defRPr/>
            </a:pPr>
            <a:endParaRPr lang="pt-PT" altLang="pt-PT" dirty="0">
              <a:solidFill>
                <a:srgbClr val="FFFFFF"/>
              </a:solidFill>
              <a:latin typeface="Tahoma" pitchFamily="34" charset="0"/>
            </a:endParaRPr>
          </a:p>
          <a:p>
            <a:pPr>
              <a:defRPr/>
            </a:pPr>
            <a:r>
              <a:rPr lang="pt-PT" altLang="pt-PT" b="1" dirty="0">
                <a:solidFill>
                  <a:srgbClr val="FFFFFF"/>
                </a:solidFill>
                <a:latin typeface="Tahoma" pitchFamily="34" charset="0"/>
              </a:rPr>
              <a:t>Terapêutico: </a:t>
            </a:r>
            <a:r>
              <a:rPr lang="pt-PT" altLang="pt-PT" dirty="0">
                <a:solidFill>
                  <a:srgbClr val="FFFFFF"/>
                </a:solidFill>
                <a:latin typeface="Tahoma" pitchFamily="34" charset="0"/>
              </a:rPr>
              <a:t>Prescrito para tratar uma infeção.</a:t>
            </a:r>
          </a:p>
          <a:p>
            <a:pPr>
              <a:defRPr/>
            </a:pPr>
            <a:r>
              <a:rPr lang="pt-PT" altLang="pt-PT" dirty="0">
                <a:solidFill>
                  <a:srgbClr val="FFFFFF"/>
                </a:solidFill>
                <a:latin typeface="Tahoma" pitchFamily="34" charset="0"/>
              </a:rPr>
              <a:t>O residente apresentou sinais / sintomas de uma infeção quando o tratamento foi prescrito. Tanto os tratamentos empíricos quanto os tratamentos microbiologicamente documentados devem ser considerados</a:t>
            </a:r>
            <a:endParaRPr lang="en-IE" altLang="pt-PT" b="1" dirty="0">
              <a:solidFill>
                <a:srgbClr val="FFFFFF"/>
              </a:solidFill>
              <a:latin typeface="Tahoma"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866" name="Object 14"/>
          <p:cNvGraphicFramePr>
            <a:graphicFrameLocks noChangeAspect="1"/>
          </p:cNvGraphicFramePr>
          <p:nvPr/>
        </p:nvGraphicFramePr>
        <p:xfrm>
          <a:off x="1143000" y="3340100"/>
          <a:ext cx="6858000" cy="177800"/>
        </p:xfrm>
        <a:graphic>
          <a:graphicData uri="http://schemas.openxmlformats.org/presentationml/2006/ole">
            <mc:AlternateContent xmlns:mc="http://schemas.openxmlformats.org/markup-compatibility/2006">
              <mc:Choice xmlns:v="urn:schemas-microsoft-com:vml" Requires="v">
                <p:oleObj spid="_x0000_s36888" name="Document" r:id="rId4" imgW="6858000" imgH="177800" progId="Word.Document.12">
                  <p:embed/>
                </p:oleObj>
              </mc:Choice>
              <mc:Fallback>
                <p:oleObj name="Document" r:id="rId4" imgW="6858000" imgH="177800" progId="Word.Document.12">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3340100"/>
                        <a:ext cx="6858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6867" name="Title 1"/>
          <p:cNvSpPr>
            <a:spLocks noGrp="1"/>
          </p:cNvSpPr>
          <p:nvPr>
            <p:ph type="title"/>
          </p:nvPr>
        </p:nvSpPr>
        <p:spPr/>
        <p:txBody>
          <a:bodyPr/>
          <a:lstStyle/>
          <a:p>
            <a:r>
              <a:rPr lang="fr-BE" altLang="pt-PT" dirty="0"/>
              <a:t>QUESTIONÁRIO DO RESIDENTE</a:t>
            </a:r>
            <a:br>
              <a:rPr lang="fr-BE" altLang="pt-PT" dirty="0"/>
            </a:br>
            <a:r>
              <a:rPr lang="fr-BE" altLang="pt-PT" sz="2400" dirty="0" err="1"/>
              <a:t>Infeções</a:t>
            </a:r>
            <a:r>
              <a:rPr lang="fr-BE" altLang="pt-PT" sz="2400" dirty="0"/>
              <a:t> </a:t>
            </a:r>
            <a:r>
              <a:rPr lang="fr-BE" altLang="pt-PT" sz="2400" dirty="0" err="1"/>
              <a:t>Associadas</a:t>
            </a:r>
            <a:r>
              <a:rPr lang="fr-BE" altLang="pt-PT" sz="2400" dirty="0"/>
              <a:t> </a:t>
            </a:r>
            <a:r>
              <a:rPr lang="fr-BE" altLang="pt-PT" sz="2400" dirty="0" err="1"/>
              <a:t>aos</a:t>
            </a:r>
            <a:r>
              <a:rPr lang="fr-BE" altLang="pt-PT" sz="2400" dirty="0"/>
              <a:t> </a:t>
            </a:r>
            <a:r>
              <a:rPr lang="fr-BE" altLang="pt-PT" sz="2400" dirty="0" err="1"/>
              <a:t>Cuidados</a:t>
            </a:r>
            <a:r>
              <a:rPr lang="fr-BE" altLang="pt-PT" sz="2400" dirty="0"/>
              <a:t> de </a:t>
            </a:r>
            <a:r>
              <a:rPr lang="fr-BE" altLang="pt-PT" sz="2400" dirty="0" err="1"/>
              <a:t>Saúde</a:t>
            </a:r>
            <a:endParaRPr lang="en-US" altLang="pt-PT" sz="2400" dirty="0"/>
          </a:p>
        </p:txBody>
      </p:sp>
      <p:pic>
        <p:nvPicPr>
          <p:cNvPr id="3686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850" y="1020763"/>
            <a:ext cx="7448550" cy="524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ounded Rectangle 8"/>
          <p:cNvSpPr/>
          <p:nvPr/>
        </p:nvSpPr>
        <p:spPr bwMode="auto">
          <a:xfrm>
            <a:off x="4756150" y="2755900"/>
            <a:ext cx="4064000" cy="2387600"/>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pt-PT" sz="2000" dirty="0"/>
              <a:t>Ao verificar sinais / sintomas nos algoritmos de decisão, os coletores devem finalmente decidir se há sinais ou sintomas suficientes para confirmar a infeção.</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79512" y="159544"/>
            <a:ext cx="8229600" cy="822325"/>
          </a:xfrm>
        </p:spPr>
        <p:txBody>
          <a:bodyPr/>
          <a:lstStyle/>
          <a:p>
            <a:pPr eaLnBrk="1" hangingPunct="1"/>
            <a:r>
              <a:rPr lang="fr-BE" altLang="pt-PT" dirty="0" smtClean="0"/>
              <a:t>O QUE É UMA INFEÇÃO ASSOCIADA AOS CUIDADOS DE SAÚDE (HAI) PARA O HALT-3?</a:t>
            </a:r>
            <a:endParaRPr lang="en-US" altLang="pt-PT" dirty="0"/>
          </a:p>
        </p:txBody>
      </p:sp>
      <p:sp>
        <p:nvSpPr>
          <p:cNvPr id="21507" name="Content Placeholder 2"/>
          <p:cNvSpPr>
            <a:spLocks noGrp="1"/>
          </p:cNvSpPr>
          <p:nvPr>
            <p:ph idx="1"/>
          </p:nvPr>
        </p:nvSpPr>
        <p:spPr>
          <a:xfrm>
            <a:off x="323851" y="1052513"/>
            <a:ext cx="8496622" cy="5040783"/>
          </a:xfrm>
        </p:spPr>
        <p:txBody>
          <a:bodyPr/>
          <a:lstStyle/>
          <a:p>
            <a:pPr marL="0" indent="0" algn="just" eaLnBrk="1" hangingPunct="1"/>
            <a:r>
              <a:rPr lang="de-DE" altLang="pt-PT" sz="2000" dirty="0">
                <a:solidFill>
                  <a:srgbClr val="C00000"/>
                </a:solidFill>
              </a:rPr>
              <a:t>A. </a:t>
            </a:r>
            <a:r>
              <a:rPr lang="de-DE" altLang="pt-PT" sz="2000" dirty="0" smtClean="0">
                <a:solidFill>
                  <a:srgbClr val="C00000"/>
                </a:solidFill>
              </a:rPr>
              <a:t>Sinais </a:t>
            </a:r>
            <a:r>
              <a:rPr lang="de-DE" altLang="pt-PT" sz="2000" dirty="0">
                <a:solidFill>
                  <a:srgbClr val="C00000"/>
                </a:solidFill>
              </a:rPr>
              <a:t>e sintomas da infeção:</a:t>
            </a:r>
            <a:endParaRPr lang="en-US" altLang="pt-PT" sz="2000" dirty="0">
              <a:solidFill>
                <a:srgbClr val="C00000"/>
              </a:solidFill>
            </a:endParaRPr>
          </a:p>
          <a:p>
            <a:pPr marL="0" indent="0" algn="just" eaLnBrk="1" hangingPunct="1">
              <a:buFont typeface="Wingdings" panose="05000000000000000000" pitchFamily="2" charset="2"/>
              <a:buChar char="§"/>
            </a:pPr>
            <a:r>
              <a:rPr lang="en-GB" altLang="pt-PT" sz="1800" dirty="0" err="1" smtClean="0"/>
              <a:t>Estão</a:t>
            </a:r>
            <a:r>
              <a:rPr lang="en-GB" altLang="pt-PT" sz="1800" dirty="0"/>
              <a:t> </a:t>
            </a:r>
            <a:r>
              <a:rPr lang="en-GB" altLang="pt-PT" sz="1800" dirty="0" err="1" smtClean="0"/>
              <a:t>presentes</a:t>
            </a:r>
            <a:r>
              <a:rPr lang="en-GB" altLang="pt-PT" sz="1800" dirty="0" smtClean="0"/>
              <a:t> no </a:t>
            </a:r>
            <a:r>
              <a:rPr lang="en-GB" altLang="pt-PT" sz="1800" dirty="0" err="1" smtClean="0"/>
              <a:t>dia</a:t>
            </a:r>
            <a:r>
              <a:rPr lang="en-GB" altLang="pt-PT" sz="1800" dirty="0" smtClean="0"/>
              <a:t> </a:t>
            </a:r>
            <a:r>
              <a:rPr lang="en-GB" altLang="pt-PT" sz="1800" dirty="0"/>
              <a:t>do </a:t>
            </a:r>
            <a:r>
              <a:rPr lang="en-GB" altLang="pt-PT" sz="1800" dirty="0" err="1"/>
              <a:t>inquérito</a:t>
            </a:r>
            <a:r>
              <a:rPr lang="en-GB" altLang="pt-PT" sz="1800" dirty="0"/>
              <a:t> </a:t>
            </a:r>
            <a:r>
              <a:rPr lang="en-GB" altLang="pt-PT" sz="1800" b="1" dirty="0"/>
              <a:t>E</a:t>
            </a:r>
            <a:r>
              <a:rPr lang="en-GB" altLang="pt-PT" sz="1800" dirty="0"/>
              <a:t> </a:t>
            </a:r>
            <a:r>
              <a:rPr lang="en-GB" altLang="pt-PT" sz="1800" dirty="0" err="1" smtClean="0"/>
              <a:t>são</a:t>
            </a:r>
            <a:r>
              <a:rPr lang="en-GB" altLang="pt-PT" sz="1800" dirty="0" smtClean="0"/>
              <a:t> </a:t>
            </a:r>
            <a:r>
              <a:rPr lang="en-GB" altLang="pt-PT" sz="1800" dirty="0" err="1" smtClean="0"/>
              <a:t>novos</a:t>
            </a:r>
            <a:r>
              <a:rPr lang="en-GB" altLang="pt-PT" sz="1800" dirty="0" smtClean="0"/>
              <a:t> </a:t>
            </a:r>
            <a:r>
              <a:rPr lang="en-GB" altLang="pt-PT" sz="1800" dirty="0" err="1" smtClean="0"/>
              <a:t>ou</a:t>
            </a:r>
            <a:r>
              <a:rPr lang="en-GB" altLang="pt-PT" sz="1800" dirty="0" smtClean="0"/>
              <a:t> </a:t>
            </a:r>
            <a:r>
              <a:rPr lang="en-GB" altLang="pt-PT" sz="1800" dirty="0" err="1" smtClean="0"/>
              <a:t>agudizados</a:t>
            </a:r>
            <a:r>
              <a:rPr lang="en-GB" altLang="pt-PT" sz="1800" dirty="0" smtClean="0"/>
              <a:t> </a:t>
            </a:r>
            <a:r>
              <a:rPr lang="en-GB" altLang="pt-PT" sz="900" dirty="0" smtClean="0"/>
              <a:t>a)</a:t>
            </a:r>
          </a:p>
          <a:p>
            <a:pPr marL="0" indent="0" algn="just" eaLnBrk="1" hangingPunct="1"/>
            <a:r>
              <a:rPr lang="en-GB" altLang="pt-PT" sz="1600" b="1" dirty="0" smtClean="0"/>
              <a:t>OU</a:t>
            </a:r>
            <a:r>
              <a:rPr lang="en-GB" altLang="pt-PT" sz="1600" dirty="0" smtClean="0"/>
              <a:t> </a:t>
            </a:r>
            <a:endParaRPr lang="en-US" altLang="pt-PT" sz="1600" dirty="0"/>
          </a:p>
          <a:p>
            <a:pPr marL="0" indent="0" algn="just" eaLnBrk="1" hangingPunct="1">
              <a:buFont typeface="Wingdings" panose="05000000000000000000" pitchFamily="2" charset="2"/>
              <a:buChar char="§"/>
            </a:pPr>
            <a:r>
              <a:rPr lang="en-GB" altLang="pt-PT" sz="1800" dirty="0" err="1"/>
              <a:t>Estavam</a:t>
            </a:r>
            <a:r>
              <a:rPr lang="en-GB" altLang="pt-PT" sz="1800" dirty="0"/>
              <a:t> </a:t>
            </a:r>
            <a:r>
              <a:rPr lang="en-GB" altLang="pt-PT" sz="1800" dirty="0" err="1"/>
              <a:t>presentes</a:t>
            </a:r>
            <a:r>
              <a:rPr lang="en-GB" altLang="pt-PT" sz="1800" dirty="0"/>
              <a:t> </a:t>
            </a:r>
            <a:r>
              <a:rPr lang="en-GB" altLang="pt-PT" sz="1800" dirty="0" err="1"/>
              <a:t>nas</a:t>
            </a:r>
            <a:r>
              <a:rPr lang="en-GB" altLang="pt-PT" sz="1800" dirty="0"/>
              <a:t> </a:t>
            </a:r>
            <a:r>
              <a:rPr lang="en-GB" altLang="pt-PT" sz="1800" dirty="0" err="1"/>
              <a:t>duas</a:t>
            </a:r>
            <a:r>
              <a:rPr lang="en-GB" altLang="pt-PT" sz="1800" dirty="0"/>
              <a:t> </a:t>
            </a:r>
            <a:r>
              <a:rPr lang="en-GB" altLang="pt-PT" sz="1800" dirty="0" err="1"/>
              <a:t>semanas</a:t>
            </a:r>
            <a:r>
              <a:rPr lang="en-GB" altLang="pt-PT" sz="1800" dirty="0"/>
              <a:t> (14 </a:t>
            </a:r>
            <a:r>
              <a:rPr lang="en-GB" altLang="pt-PT" sz="1800" dirty="0" err="1"/>
              <a:t>dias</a:t>
            </a:r>
            <a:r>
              <a:rPr lang="en-GB" altLang="pt-PT" sz="1800" dirty="0"/>
              <a:t>) antes da PPS </a:t>
            </a:r>
            <a:r>
              <a:rPr lang="en-GB" altLang="pt-PT" sz="1800" b="1" dirty="0"/>
              <a:t>E</a:t>
            </a:r>
            <a:r>
              <a:rPr lang="en-GB" altLang="pt-PT" sz="1800" dirty="0"/>
              <a:t> </a:t>
            </a:r>
            <a:r>
              <a:rPr lang="en-GB" altLang="pt-PT" sz="1800" dirty="0" err="1" smtClean="0"/>
              <a:t>são</a:t>
            </a:r>
            <a:r>
              <a:rPr lang="en-GB" altLang="pt-PT" sz="1800" dirty="0" smtClean="0"/>
              <a:t> </a:t>
            </a:r>
            <a:r>
              <a:rPr lang="en-GB" altLang="pt-PT" sz="1800" dirty="0" err="1" smtClean="0"/>
              <a:t>novos</a:t>
            </a:r>
            <a:r>
              <a:rPr lang="en-GB" altLang="pt-PT" sz="1800" dirty="0" smtClean="0"/>
              <a:t> </a:t>
            </a:r>
            <a:r>
              <a:rPr lang="en-GB" altLang="pt-PT" sz="1800" dirty="0" err="1" smtClean="0"/>
              <a:t>ou</a:t>
            </a:r>
            <a:r>
              <a:rPr lang="en-GB" altLang="pt-PT" sz="1800" dirty="0" smtClean="0"/>
              <a:t> </a:t>
            </a:r>
            <a:r>
              <a:rPr lang="en-GB" altLang="pt-PT" sz="1800" dirty="0" err="1" smtClean="0"/>
              <a:t>agudizados</a:t>
            </a:r>
            <a:r>
              <a:rPr lang="en-GB" altLang="pt-PT" sz="1800" dirty="0" smtClean="0"/>
              <a:t> </a:t>
            </a:r>
            <a:r>
              <a:rPr lang="en-GB" altLang="pt-PT" sz="900" dirty="0" smtClean="0"/>
              <a:t>a) </a:t>
            </a:r>
            <a:r>
              <a:rPr lang="en-GB" altLang="pt-PT" sz="1800" b="1" dirty="0" smtClean="0"/>
              <a:t>E</a:t>
            </a:r>
            <a:r>
              <a:rPr lang="en-GB" altLang="pt-PT" sz="1800" dirty="0" smtClean="0"/>
              <a:t> </a:t>
            </a:r>
            <a:r>
              <a:rPr lang="en-GB" altLang="pt-PT" sz="1800" dirty="0"/>
              <a:t>o </a:t>
            </a:r>
            <a:r>
              <a:rPr lang="en-GB" altLang="pt-PT" sz="1800" dirty="0" err="1"/>
              <a:t>residente</a:t>
            </a:r>
            <a:r>
              <a:rPr lang="en-GB" altLang="pt-PT" sz="1800" dirty="0"/>
              <a:t> </a:t>
            </a:r>
            <a:r>
              <a:rPr lang="en-GB" altLang="pt-PT" sz="1800" dirty="0" err="1" smtClean="0"/>
              <a:t>ainda</a:t>
            </a:r>
            <a:r>
              <a:rPr lang="en-GB" altLang="pt-PT" sz="1800" dirty="0" smtClean="0"/>
              <a:t> </a:t>
            </a:r>
            <a:r>
              <a:rPr lang="en-GB" altLang="pt-PT" sz="1800" dirty="0" err="1" smtClean="0"/>
              <a:t>está</a:t>
            </a:r>
            <a:r>
              <a:rPr lang="en-GB" altLang="pt-PT" sz="1800" dirty="0" smtClean="0"/>
              <a:t> a </a:t>
            </a:r>
            <a:r>
              <a:rPr lang="en-GB" altLang="pt-PT" sz="1800" dirty="0" err="1" smtClean="0"/>
              <a:t>receber</a:t>
            </a:r>
            <a:r>
              <a:rPr lang="en-GB" altLang="pt-PT" sz="1800" dirty="0" smtClean="0"/>
              <a:t> </a:t>
            </a:r>
            <a:r>
              <a:rPr lang="en-GB" altLang="pt-PT" sz="1800" u="sng" dirty="0" err="1"/>
              <a:t>tratamento</a:t>
            </a:r>
            <a:r>
              <a:rPr lang="en-GB" altLang="pt-PT" sz="1800" dirty="0"/>
              <a:t> para </a:t>
            </a:r>
            <a:r>
              <a:rPr lang="en-GB" altLang="pt-PT" sz="1800" dirty="0" err="1" smtClean="0"/>
              <a:t>essa</a:t>
            </a:r>
            <a:r>
              <a:rPr lang="en-GB" altLang="pt-PT" sz="1800" dirty="0" smtClean="0"/>
              <a:t> </a:t>
            </a:r>
            <a:r>
              <a:rPr lang="en-GB" altLang="pt-PT" sz="1800" dirty="0" err="1" smtClean="0"/>
              <a:t>infeção</a:t>
            </a:r>
            <a:r>
              <a:rPr lang="en-GB" altLang="pt-PT" sz="1800" dirty="0" smtClean="0"/>
              <a:t>, </a:t>
            </a:r>
            <a:r>
              <a:rPr lang="en-GB" altLang="pt-PT" sz="1800" dirty="0" err="1"/>
              <a:t>na</a:t>
            </a:r>
            <a:r>
              <a:rPr lang="en-GB" altLang="pt-PT" sz="1800" dirty="0"/>
              <a:t> data do </a:t>
            </a:r>
            <a:r>
              <a:rPr lang="pt-PT" altLang="pt-PT" sz="1800" dirty="0" smtClean="0"/>
              <a:t>inquérito </a:t>
            </a:r>
            <a:r>
              <a:rPr lang="pt-PT" altLang="pt-PT" sz="900" dirty="0" smtClean="0"/>
              <a:t>b)</a:t>
            </a:r>
            <a:endParaRPr lang="en-US" altLang="pt-PT" sz="900" dirty="0"/>
          </a:p>
          <a:p>
            <a:pPr marL="0" indent="0" algn="just" hangingPunct="1"/>
            <a:r>
              <a:rPr lang="en-GB" altLang="pt-PT" sz="2000" b="1" dirty="0">
                <a:solidFill>
                  <a:srgbClr val="C00000"/>
                </a:solidFill>
              </a:rPr>
              <a:t>E</a:t>
            </a:r>
            <a:endParaRPr lang="en-US" altLang="pt-PT" sz="2000" dirty="0">
              <a:solidFill>
                <a:srgbClr val="C00000"/>
              </a:solidFill>
            </a:endParaRPr>
          </a:p>
          <a:p>
            <a:pPr marL="0" indent="0" algn="just" eaLnBrk="1" hangingPunct="1"/>
            <a:r>
              <a:rPr lang="de-DE" altLang="pt-PT" sz="2000" dirty="0">
                <a:solidFill>
                  <a:srgbClr val="C00000"/>
                </a:solidFill>
              </a:rPr>
              <a:t>B. </a:t>
            </a:r>
            <a:r>
              <a:rPr lang="de-DE" altLang="pt-PT" sz="1800" dirty="0">
                <a:solidFill>
                  <a:srgbClr val="C00000"/>
                </a:solidFill>
              </a:rPr>
              <a:t>O início dos sintomas ocorreram:</a:t>
            </a:r>
            <a:endParaRPr lang="en-US" altLang="pt-PT" sz="1800" dirty="0">
              <a:solidFill>
                <a:srgbClr val="C00000"/>
              </a:solidFill>
            </a:endParaRPr>
          </a:p>
          <a:p>
            <a:pPr marL="0" indent="0" eaLnBrk="1" hangingPunct="1">
              <a:buFont typeface="Wingdings" panose="05000000000000000000" pitchFamily="2" charset="2"/>
              <a:buChar char="§"/>
            </a:pPr>
            <a:r>
              <a:rPr lang="en-GB" altLang="pt-PT" sz="1800" u="sng" dirty="0" err="1"/>
              <a:t>mais</a:t>
            </a:r>
            <a:r>
              <a:rPr lang="en-GB" altLang="pt-PT" sz="1800" u="sng" dirty="0"/>
              <a:t> </a:t>
            </a:r>
            <a:r>
              <a:rPr lang="en-GB" altLang="pt-PT" sz="1800" u="sng" dirty="0" smtClean="0"/>
              <a:t>de 48 horas</a:t>
            </a:r>
            <a:r>
              <a:rPr lang="en-GB" altLang="pt-PT" sz="1800" dirty="0" smtClean="0"/>
              <a:t> (</a:t>
            </a:r>
            <a:r>
              <a:rPr lang="en-GB" altLang="pt-PT" sz="1800" dirty="0" err="1" smtClean="0"/>
              <a:t>ou</a:t>
            </a:r>
            <a:r>
              <a:rPr lang="en-GB" altLang="pt-PT" sz="1800" dirty="0" smtClean="0"/>
              <a:t> </a:t>
            </a:r>
            <a:r>
              <a:rPr lang="en-GB" altLang="pt-PT" sz="1800" dirty="0" err="1" smtClean="0"/>
              <a:t>seja</a:t>
            </a:r>
            <a:r>
              <a:rPr lang="en-GB" altLang="pt-PT" sz="1800" dirty="0" smtClean="0"/>
              <a:t>, 3 </a:t>
            </a:r>
            <a:r>
              <a:rPr lang="en-GB" altLang="pt-PT" sz="1800" dirty="0" err="1" smtClean="0"/>
              <a:t>dias</a:t>
            </a:r>
            <a:r>
              <a:rPr lang="en-GB" altLang="pt-PT" sz="1800" dirty="0" smtClean="0"/>
              <a:t>) </a:t>
            </a:r>
            <a:r>
              <a:rPr lang="en-GB" altLang="pt-PT" sz="1800" dirty="0" err="1" smtClean="0"/>
              <a:t>após</a:t>
            </a:r>
            <a:r>
              <a:rPr lang="en-GB" altLang="pt-PT" sz="1800" dirty="0" smtClean="0"/>
              <a:t> o </a:t>
            </a:r>
            <a:r>
              <a:rPr lang="en-GB" altLang="pt-PT" sz="1800" dirty="0" err="1" smtClean="0"/>
              <a:t>residente</a:t>
            </a:r>
            <a:r>
              <a:rPr lang="en-GB" altLang="pt-PT" sz="1800" dirty="0" smtClean="0"/>
              <a:t> </a:t>
            </a:r>
            <a:r>
              <a:rPr lang="en-GB" altLang="pt-PT" sz="1800" dirty="0" err="1" smtClean="0"/>
              <a:t>ter</a:t>
            </a:r>
            <a:r>
              <a:rPr lang="en-GB" altLang="pt-PT" sz="1800" dirty="0" smtClean="0"/>
              <a:t> </a:t>
            </a:r>
            <a:r>
              <a:rPr lang="en-GB" altLang="pt-PT" sz="1800" dirty="0" err="1" smtClean="0"/>
              <a:t>sido</a:t>
            </a:r>
            <a:r>
              <a:rPr lang="en-GB" altLang="pt-PT" sz="1800" dirty="0" smtClean="0"/>
              <a:t> </a:t>
            </a:r>
            <a:r>
              <a:rPr lang="en-GB" altLang="pt-PT" sz="1800" dirty="0" err="1" smtClean="0"/>
              <a:t>readmitido</a:t>
            </a:r>
            <a:r>
              <a:rPr lang="en-GB" altLang="pt-PT" sz="1800" dirty="0" smtClean="0"/>
              <a:t> </a:t>
            </a:r>
            <a:r>
              <a:rPr lang="en-GB" altLang="pt-PT" sz="1800" dirty="0" err="1" smtClean="0"/>
              <a:t>na</a:t>
            </a:r>
            <a:r>
              <a:rPr lang="en-GB" altLang="pt-PT" sz="1800" dirty="0" smtClean="0"/>
              <a:t> UCCI </a:t>
            </a:r>
            <a:r>
              <a:rPr lang="en-GB" altLang="pt-PT" sz="1800" dirty="0" err="1" smtClean="0"/>
              <a:t>atual</a:t>
            </a:r>
            <a:r>
              <a:rPr lang="en-GB" altLang="pt-PT" sz="1800" dirty="0" smtClean="0"/>
              <a:t> </a:t>
            </a:r>
            <a:br>
              <a:rPr lang="en-GB" altLang="pt-PT" sz="1800" dirty="0" smtClean="0"/>
            </a:br>
            <a:r>
              <a:rPr lang="en-GB" altLang="pt-PT" sz="1600" b="1" dirty="0" smtClean="0"/>
              <a:t>OU</a:t>
            </a:r>
            <a:endParaRPr lang="en-US" altLang="pt-PT" sz="1600" dirty="0" smtClean="0"/>
          </a:p>
          <a:p>
            <a:pPr marL="0" indent="0" algn="just" eaLnBrk="1" hangingPunct="1">
              <a:buFont typeface="Wingdings" panose="05000000000000000000" pitchFamily="2" charset="2"/>
              <a:buChar char="§"/>
            </a:pPr>
            <a:r>
              <a:rPr lang="en-GB" altLang="pt-PT" sz="1800" u="sng" dirty="0" err="1" smtClean="0"/>
              <a:t>menos</a:t>
            </a:r>
            <a:r>
              <a:rPr lang="en-GB" altLang="pt-PT" sz="1800" u="sng" dirty="0" smtClean="0"/>
              <a:t> </a:t>
            </a:r>
            <a:r>
              <a:rPr lang="en-GB" altLang="pt-PT" sz="1800" u="sng" dirty="0"/>
              <a:t>de 48 horas</a:t>
            </a:r>
            <a:r>
              <a:rPr lang="en-GB" altLang="pt-PT" sz="1800" dirty="0"/>
              <a:t> </a:t>
            </a:r>
            <a:r>
              <a:rPr lang="en-GB" altLang="pt-PT" sz="1800" dirty="0" smtClean="0"/>
              <a:t>(</a:t>
            </a:r>
            <a:r>
              <a:rPr lang="en-GB" altLang="pt-PT" sz="1800" dirty="0" err="1"/>
              <a:t>i</a:t>
            </a:r>
            <a:r>
              <a:rPr lang="en-GB" altLang="pt-PT" sz="1800" dirty="0" err="1" smtClean="0"/>
              <a:t>sto</a:t>
            </a:r>
            <a:r>
              <a:rPr lang="en-GB" altLang="pt-PT" sz="1800" dirty="0" smtClean="0"/>
              <a:t> </a:t>
            </a:r>
            <a:r>
              <a:rPr lang="en-GB" altLang="pt-PT" sz="1800" dirty="0"/>
              <a:t>é, </a:t>
            </a:r>
            <a:r>
              <a:rPr lang="en-GB" altLang="pt-PT" sz="1800" dirty="0" err="1"/>
              <a:t>presente</a:t>
            </a:r>
            <a:r>
              <a:rPr lang="en-GB" altLang="pt-PT" sz="1800" dirty="0"/>
              <a:t> </a:t>
            </a:r>
            <a:r>
              <a:rPr lang="en-GB" altLang="pt-PT" sz="1800" dirty="0" err="1"/>
              <a:t>na</a:t>
            </a:r>
            <a:r>
              <a:rPr lang="en-GB" altLang="pt-PT" sz="1800" dirty="0"/>
              <a:t> </a:t>
            </a:r>
            <a:r>
              <a:rPr lang="en-GB" altLang="pt-PT" sz="1800" dirty="0" err="1"/>
              <a:t>admissão</a:t>
            </a:r>
            <a:r>
              <a:rPr lang="en-GB" altLang="pt-PT" sz="1800" dirty="0"/>
              <a:t>, no </a:t>
            </a:r>
            <a:r>
              <a:rPr lang="en-GB" altLang="pt-PT" sz="1800" dirty="0" err="1"/>
              <a:t>dia</a:t>
            </a:r>
            <a:r>
              <a:rPr lang="en-GB" altLang="pt-PT" sz="1800" dirty="0"/>
              <a:t> da </a:t>
            </a:r>
            <a:r>
              <a:rPr lang="en-GB" altLang="pt-PT" sz="1800" dirty="0" err="1"/>
              <a:t>admissão</a:t>
            </a:r>
            <a:r>
              <a:rPr lang="en-GB" altLang="pt-PT" sz="1800" dirty="0"/>
              <a:t>, </a:t>
            </a:r>
            <a:r>
              <a:rPr lang="en-GB" altLang="pt-PT" sz="1800" dirty="0" err="1"/>
              <a:t>ou</a:t>
            </a:r>
            <a:r>
              <a:rPr lang="en-GB" altLang="pt-PT" sz="1800" dirty="0"/>
              <a:t> no </a:t>
            </a:r>
            <a:r>
              <a:rPr lang="en-GB" altLang="pt-PT" sz="1800" dirty="0" err="1"/>
              <a:t>dia</a:t>
            </a:r>
            <a:r>
              <a:rPr lang="en-GB" altLang="pt-PT" sz="1800" dirty="0"/>
              <a:t> 2) </a:t>
            </a:r>
            <a:r>
              <a:rPr lang="en-GB" altLang="pt-PT" sz="1800" dirty="0" err="1"/>
              <a:t>após</a:t>
            </a:r>
            <a:r>
              <a:rPr lang="en-GB" altLang="pt-PT" sz="1800" dirty="0"/>
              <a:t> o </a:t>
            </a:r>
            <a:r>
              <a:rPr lang="en-GB" altLang="pt-PT" sz="1800" dirty="0" err="1"/>
              <a:t>residente</a:t>
            </a:r>
            <a:r>
              <a:rPr lang="en-GB" altLang="pt-PT" sz="1800" dirty="0"/>
              <a:t> </a:t>
            </a:r>
            <a:r>
              <a:rPr lang="en-GB" altLang="pt-PT" sz="1800" dirty="0" err="1" smtClean="0"/>
              <a:t>ter</a:t>
            </a:r>
            <a:r>
              <a:rPr lang="en-GB" altLang="pt-PT" sz="1800" dirty="0" smtClean="0"/>
              <a:t> </a:t>
            </a:r>
            <a:r>
              <a:rPr lang="en-GB" altLang="pt-PT" sz="1800" dirty="0" err="1" smtClean="0"/>
              <a:t>sido</a:t>
            </a:r>
            <a:r>
              <a:rPr lang="en-GB" altLang="pt-PT" sz="1800" dirty="0" smtClean="0"/>
              <a:t> </a:t>
            </a:r>
            <a:r>
              <a:rPr lang="en-GB" altLang="pt-PT" sz="1800" dirty="0" err="1" smtClean="0"/>
              <a:t>readmitido</a:t>
            </a:r>
            <a:r>
              <a:rPr lang="en-GB" altLang="pt-PT" sz="1800" dirty="0" smtClean="0"/>
              <a:t> </a:t>
            </a:r>
            <a:r>
              <a:rPr lang="en-GB" altLang="pt-PT" sz="1800" dirty="0" err="1"/>
              <a:t>na</a:t>
            </a:r>
            <a:r>
              <a:rPr lang="en-GB" altLang="pt-PT" sz="1800" dirty="0"/>
              <a:t> UCCI </a:t>
            </a:r>
            <a:r>
              <a:rPr lang="en-GB" altLang="pt-PT" sz="1800" dirty="0" err="1" smtClean="0"/>
              <a:t>atual</a:t>
            </a:r>
            <a:r>
              <a:rPr lang="en-GB" altLang="pt-PT" sz="1800" dirty="0" smtClean="0"/>
              <a:t>, </a:t>
            </a:r>
            <a:r>
              <a:rPr lang="en-GB" altLang="pt-PT" sz="1800" dirty="0" err="1" smtClean="0"/>
              <a:t>proveniente</a:t>
            </a:r>
            <a:r>
              <a:rPr lang="en-GB" altLang="pt-PT" sz="1800" dirty="0" smtClean="0"/>
              <a:t> </a:t>
            </a:r>
            <a:r>
              <a:rPr lang="en-GB" altLang="pt-PT" sz="1800" dirty="0"/>
              <a:t>de </a:t>
            </a:r>
            <a:r>
              <a:rPr lang="en-GB" altLang="pt-PT" sz="1800" dirty="0" err="1"/>
              <a:t>outra</a:t>
            </a:r>
            <a:r>
              <a:rPr lang="en-GB" altLang="pt-PT" sz="1800" dirty="0"/>
              <a:t> </a:t>
            </a:r>
            <a:r>
              <a:rPr lang="en-GB" altLang="pt-PT" sz="1800" dirty="0" err="1"/>
              <a:t>unidade</a:t>
            </a:r>
            <a:r>
              <a:rPr lang="en-GB" altLang="pt-PT" sz="1800" dirty="0"/>
              <a:t> de </a:t>
            </a:r>
            <a:r>
              <a:rPr lang="en-GB" altLang="pt-PT" sz="1800" dirty="0" err="1"/>
              <a:t>saúde</a:t>
            </a:r>
            <a:r>
              <a:rPr lang="en-GB" altLang="pt-PT" sz="1800" dirty="0"/>
              <a:t> (</a:t>
            </a:r>
            <a:r>
              <a:rPr lang="en-GB" altLang="pt-PT" sz="1800" dirty="0" err="1"/>
              <a:t>por</a:t>
            </a:r>
            <a:r>
              <a:rPr lang="en-GB" altLang="pt-PT" sz="1800" dirty="0"/>
              <a:t> </a:t>
            </a:r>
            <a:r>
              <a:rPr lang="en-GB" altLang="pt-PT" sz="1800" dirty="0" err="1"/>
              <a:t>exemplo</a:t>
            </a:r>
            <a:r>
              <a:rPr lang="en-GB" altLang="pt-PT" sz="1800" dirty="0"/>
              <a:t>, UCCI </a:t>
            </a:r>
            <a:r>
              <a:rPr lang="en-GB" altLang="pt-PT" sz="1800" dirty="0" err="1"/>
              <a:t>ou</a:t>
            </a:r>
            <a:r>
              <a:rPr lang="en-GB" altLang="pt-PT" sz="1800" dirty="0"/>
              <a:t> hospital)</a:t>
            </a:r>
            <a:endParaRPr lang="en-US" altLang="pt-PT" sz="1800" dirty="0"/>
          </a:p>
          <a:p>
            <a:pPr marL="0" indent="0" algn="just" eaLnBrk="1" hangingPunct="1"/>
            <a:endParaRPr lang="en-US" altLang="pt-PT" dirty="0"/>
          </a:p>
        </p:txBody>
      </p:sp>
      <p:sp>
        <p:nvSpPr>
          <p:cNvPr id="2150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eaLnBrk="0" hangingPunct="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eaLnBrk="0" hangingPunct="0">
              <a:spcBef>
                <a:spcPct val="20000"/>
              </a:spcBef>
              <a:defRPr>
                <a:solidFill>
                  <a:schemeClr val="tx1"/>
                </a:solidFill>
                <a:latin typeface="Tahoma" panose="020B0604030504040204" pitchFamily="34" charset="0"/>
                <a:cs typeface="Tahoma" panose="020B0604030504040204" pitchFamily="34" charset="0"/>
              </a:defRPr>
            </a:lvl3pPr>
            <a:lvl4pPr marL="1600200" indent="-228600" eaLnBrk="0" hangingPunct="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eaLnBrk="0" hangingPunct="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r>
              <a:rPr lang="en-US" altLang="pt-PT" dirty="0">
                <a:solidFill>
                  <a:srgbClr val="898989"/>
                </a:solidFill>
                <a:latin typeface="Arial" panose="020B0604020202020204" pitchFamily="34" charset="0"/>
              </a:rPr>
              <a:t>16</a:t>
            </a:r>
          </a:p>
        </p:txBody>
      </p:sp>
      <p:sp>
        <p:nvSpPr>
          <p:cNvPr id="2" name="Left Brace 1"/>
          <p:cNvSpPr/>
          <p:nvPr/>
        </p:nvSpPr>
        <p:spPr bwMode="auto">
          <a:xfrm>
            <a:off x="35173" y="1052513"/>
            <a:ext cx="288678" cy="2304479"/>
          </a:xfrm>
          <a:prstGeom prst="leftBrace">
            <a:avLst/>
          </a:prstGeom>
          <a:solidFill>
            <a:schemeClr val="bg1">
              <a:lumMod val="85000"/>
            </a:schemeClr>
          </a:solidFill>
          <a:ln w="28575">
            <a:headEnd type="none" w="med" len="med"/>
            <a:tailEnd type="none" w="med" len="med"/>
          </a:ln>
        </p:spPr>
        <p:style>
          <a:lnRef idx="1">
            <a:schemeClr val="dk1"/>
          </a:lnRef>
          <a:fillRef idx="0">
            <a:schemeClr val="dk1"/>
          </a:fillRef>
          <a:effectRef idx="0">
            <a:schemeClr val="dk1"/>
          </a:effectRef>
          <a:fontRef idx="minor">
            <a:schemeClr val="tx1"/>
          </a:fontRef>
        </p:style>
        <p:txBody>
          <a:bodyPr vert="horz" wrap="square" lIns="0" tIns="0" rIns="0" bIns="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pt-PT" sz="3200" b="0" i="0" u="none" strike="noStrike" cap="none" normalizeH="0" baseline="0" smtClean="0">
              <a:ln>
                <a:noFill/>
              </a:ln>
              <a:solidFill>
                <a:schemeClr val="tx1"/>
              </a:solidFill>
              <a:effectLst/>
              <a:latin typeface="Tahoma" pitchFamily="34" charset="0"/>
            </a:endParaRPr>
          </a:p>
        </p:txBody>
      </p:sp>
      <p:sp>
        <p:nvSpPr>
          <p:cNvPr id="6" name="Left Brace 5"/>
          <p:cNvSpPr/>
          <p:nvPr/>
        </p:nvSpPr>
        <p:spPr bwMode="auto">
          <a:xfrm>
            <a:off x="35173" y="4004729"/>
            <a:ext cx="288678" cy="2304479"/>
          </a:xfrm>
          <a:prstGeom prst="leftBrace">
            <a:avLst/>
          </a:prstGeom>
          <a:solidFill>
            <a:schemeClr val="bg1">
              <a:lumMod val="85000"/>
            </a:schemeClr>
          </a:solidFill>
          <a:ln w="28575">
            <a:headEnd type="none" w="med" len="med"/>
            <a:tailEnd type="none" w="med" len="med"/>
          </a:ln>
        </p:spPr>
        <p:style>
          <a:lnRef idx="1">
            <a:schemeClr val="dk1"/>
          </a:lnRef>
          <a:fillRef idx="0">
            <a:schemeClr val="dk1"/>
          </a:fillRef>
          <a:effectRef idx="0">
            <a:schemeClr val="dk1"/>
          </a:effectRef>
          <a:fontRef idx="minor">
            <a:schemeClr val="tx1"/>
          </a:fontRef>
        </p:style>
        <p:txBody>
          <a:bodyPr vert="horz" wrap="square" lIns="0" tIns="0" rIns="0" bIns="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pt-PT" sz="3200" b="0" i="0" u="none" strike="noStrike" cap="none" normalizeH="0" baseline="0" smtClean="0">
              <a:ln>
                <a:noFill/>
              </a:ln>
              <a:solidFill>
                <a:schemeClr val="tx1"/>
              </a:solidFill>
              <a:effectLst/>
              <a:latin typeface="Tahoma" pitchFamily="34" charset="0"/>
            </a:endParaRPr>
          </a:p>
        </p:txBody>
      </p:sp>
    </p:spTree>
    <p:extLst>
      <p:ext uri="{BB962C8B-B14F-4D97-AF65-F5344CB8AC3E}">
        <p14:creationId xmlns:p14="http://schemas.microsoft.com/office/powerpoint/2010/main" val="80126863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7"/>
          <p:cNvSpPr txBox="1">
            <a:spLocks noChangeArrowheads="1"/>
          </p:cNvSpPr>
          <p:nvPr/>
        </p:nvSpPr>
        <p:spPr bwMode="auto">
          <a:xfrm>
            <a:off x="473075" y="1117600"/>
            <a:ext cx="8461375" cy="4970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marL="457200" indent="-457200" algn="just" eaLnBrk="1" hangingPunct="1">
              <a:buAutoNum type="alphaUcPeriod"/>
            </a:pPr>
            <a:r>
              <a:rPr lang="de-DE" altLang="pt-PT" sz="2000" dirty="0" smtClean="0">
                <a:solidFill>
                  <a:srgbClr val="C00000"/>
                </a:solidFill>
              </a:rPr>
              <a:t>Sinais </a:t>
            </a:r>
            <a:r>
              <a:rPr lang="de-DE" altLang="pt-PT" sz="2000" dirty="0">
                <a:solidFill>
                  <a:srgbClr val="C00000"/>
                </a:solidFill>
              </a:rPr>
              <a:t>e sintomas da infeção</a:t>
            </a:r>
            <a:r>
              <a:rPr lang="de-DE" altLang="pt-PT" sz="2000" dirty="0" smtClean="0">
                <a:solidFill>
                  <a:srgbClr val="C00000"/>
                </a:solidFill>
              </a:rPr>
              <a:t>:</a:t>
            </a:r>
          </a:p>
          <a:p>
            <a:pPr algn="just" eaLnBrk="1" hangingPunct="1"/>
            <a:r>
              <a:rPr lang="de-DE" altLang="pt-PT" sz="2000" dirty="0"/>
              <a:t>E</a:t>
            </a:r>
            <a:endParaRPr lang="en-US" altLang="pt-PT" sz="2000" dirty="0"/>
          </a:p>
          <a:p>
            <a:pPr marL="0" indent="0" algn="just" eaLnBrk="1" hangingPunct="1"/>
            <a:r>
              <a:rPr lang="de-DE" altLang="pt-PT" sz="2000" dirty="0" smtClean="0">
                <a:solidFill>
                  <a:srgbClr val="C00000"/>
                </a:solidFill>
              </a:rPr>
              <a:t>B</a:t>
            </a:r>
            <a:r>
              <a:rPr lang="de-DE" altLang="pt-PT" sz="2000" dirty="0">
                <a:solidFill>
                  <a:srgbClr val="C00000"/>
                </a:solidFill>
              </a:rPr>
              <a:t>. O início dos sintomas ocorreram</a:t>
            </a:r>
            <a:r>
              <a:rPr lang="de-DE" altLang="pt-PT" sz="2000" dirty="0" smtClean="0">
                <a:solidFill>
                  <a:srgbClr val="C00000"/>
                </a:solidFill>
              </a:rPr>
              <a:t>:</a:t>
            </a:r>
          </a:p>
          <a:p>
            <a:pPr marL="0" indent="0" algn="just" eaLnBrk="1" hangingPunct="1"/>
            <a:r>
              <a:rPr lang="de-DE" altLang="pt-PT" sz="2000" dirty="0" smtClean="0">
                <a:solidFill>
                  <a:srgbClr val="C00000"/>
                </a:solidFill>
              </a:rPr>
              <a:t>......</a:t>
            </a:r>
          </a:p>
          <a:p>
            <a:pPr marL="0" indent="0" algn="just" eaLnBrk="1" hangingPunct="1"/>
            <a:r>
              <a:rPr lang="de-DE" altLang="pt-PT" sz="2000" dirty="0" smtClean="0">
                <a:solidFill>
                  <a:srgbClr val="C00000"/>
                </a:solidFill>
              </a:rPr>
              <a:t>OU</a:t>
            </a:r>
            <a:endParaRPr lang="en-US" altLang="pt-PT" sz="2000" dirty="0">
              <a:solidFill>
                <a:srgbClr val="C00000"/>
              </a:solidFill>
            </a:endParaRPr>
          </a:p>
          <a:p>
            <a:pPr marL="342900" indent="-342900">
              <a:lnSpc>
                <a:spcPct val="100000"/>
              </a:lnSpc>
              <a:spcBef>
                <a:spcPct val="0"/>
              </a:spcBef>
              <a:spcAft>
                <a:spcPct val="0"/>
              </a:spcAft>
              <a:buFont typeface="Arial" panose="020B0604020202020204" pitchFamily="34" charset="0"/>
              <a:buChar char="•"/>
            </a:pPr>
            <a:r>
              <a:rPr lang="pt-PT" altLang="pt-PT" sz="1600" dirty="0" smtClean="0"/>
              <a:t>Infeções </a:t>
            </a:r>
            <a:r>
              <a:rPr lang="pt-PT" altLang="pt-PT" sz="1600" dirty="0"/>
              <a:t>do local cirúrgico profundas e órgãos/espaço ocorrendo com menos de </a:t>
            </a:r>
            <a:r>
              <a:rPr lang="pt-PT" altLang="pt-PT" sz="1600" dirty="0">
                <a:solidFill>
                  <a:srgbClr val="C00000"/>
                </a:solidFill>
              </a:rPr>
              <a:t>90 dias </a:t>
            </a:r>
            <a:r>
              <a:rPr lang="pt-PT" altLang="pt-PT" sz="1600" dirty="0"/>
              <a:t>após a cirurgia de implante</a:t>
            </a:r>
          </a:p>
          <a:p>
            <a:pPr marL="342900" indent="-342900">
              <a:lnSpc>
                <a:spcPct val="100000"/>
              </a:lnSpc>
              <a:spcBef>
                <a:spcPct val="0"/>
              </a:spcBef>
              <a:spcAft>
                <a:spcPct val="0"/>
              </a:spcAft>
              <a:buFont typeface="Arial" panose="020B0604020202020204" pitchFamily="34" charset="0"/>
              <a:buChar char="•"/>
            </a:pPr>
            <a:r>
              <a:rPr lang="pt-PT" altLang="pt-PT" sz="1600" dirty="0"/>
              <a:t>Outras infeções do local cirúrgico ocorrendo com </a:t>
            </a:r>
            <a:r>
              <a:rPr lang="pt-PT" altLang="pt-PT" sz="1600" dirty="0">
                <a:solidFill>
                  <a:srgbClr val="C00000"/>
                </a:solidFill>
              </a:rPr>
              <a:t>menos de 30 dias </a:t>
            </a:r>
            <a:r>
              <a:rPr lang="pt-PT" altLang="pt-PT" sz="1600" dirty="0"/>
              <a:t>após uma operação sem implante</a:t>
            </a:r>
          </a:p>
          <a:p>
            <a:pPr marL="342900" indent="-342900">
              <a:lnSpc>
                <a:spcPct val="100000"/>
              </a:lnSpc>
              <a:spcBef>
                <a:spcPct val="0"/>
              </a:spcBef>
              <a:spcAft>
                <a:spcPct val="0"/>
              </a:spcAft>
              <a:buFont typeface="Arial" panose="020B0604020202020204" pitchFamily="34" charset="0"/>
              <a:buChar char="•"/>
            </a:pPr>
            <a:r>
              <a:rPr lang="pt-PT" altLang="pt-PT" sz="1600" dirty="0"/>
              <a:t>Infeções por </a:t>
            </a:r>
            <a:r>
              <a:rPr lang="pt-PT" altLang="pt-PT" sz="1600" i="1" dirty="0">
                <a:solidFill>
                  <a:srgbClr val="C00000"/>
                </a:solidFill>
              </a:rPr>
              <a:t>C. </a:t>
            </a:r>
            <a:r>
              <a:rPr lang="pt-PT" altLang="pt-PT" sz="1600" i="1" dirty="0" err="1">
                <a:solidFill>
                  <a:srgbClr val="C00000"/>
                </a:solidFill>
              </a:rPr>
              <a:t>difficile</a:t>
            </a:r>
            <a:r>
              <a:rPr lang="pt-PT" altLang="pt-PT" sz="1600" i="1" dirty="0">
                <a:solidFill>
                  <a:srgbClr val="C00000"/>
                </a:solidFill>
              </a:rPr>
              <a:t> </a:t>
            </a:r>
            <a:r>
              <a:rPr lang="pt-PT" altLang="pt-PT" sz="1600" dirty="0"/>
              <a:t>que ocorrem menos de 28 dias após a alta de um estabelecimento de saúde (por exemplo, UCCI ou hospital).</a:t>
            </a:r>
          </a:p>
          <a:p>
            <a:pPr>
              <a:lnSpc>
                <a:spcPct val="100000"/>
              </a:lnSpc>
              <a:spcBef>
                <a:spcPct val="0"/>
              </a:spcBef>
              <a:spcAft>
                <a:spcPct val="0"/>
              </a:spcAft>
              <a:buFontTx/>
              <a:buNone/>
            </a:pPr>
            <a:endParaRPr lang="pt-PT" altLang="pt-PT" sz="1600" b="1" dirty="0"/>
          </a:p>
          <a:p>
            <a:pPr>
              <a:lnSpc>
                <a:spcPct val="100000"/>
              </a:lnSpc>
              <a:spcBef>
                <a:spcPct val="0"/>
              </a:spcBef>
              <a:spcAft>
                <a:spcPct val="0"/>
              </a:spcAft>
              <a:buFontTx/>
              <a:buNone/>
            </a:pPr>
            <a:r>
              <a:rPr lang="pt-PT" altLang="pt-PT" sz="1600" b="1" dirty="0"/>
              <a:t>Notas:</a:t>
            </a:r>
          </a:p>
          <a:p>
            <a:pPr>
              <a:lnSpc>
                <a:spcPct val="100000"/>
              </a:lnSpc>
              <a:spcBef>
                <a:spcPct val="0"/>
              </a:spcBef>
              <a:spcAft>
                <a:spcPct val="0"/>
              </a:spcAft>
              <a:buFontTx/>
              <a:buNone/>
            </a:pPr>
            <a:r>
              <a:rPr lang="pt-PT" altLang="pt-PT" sz="1600" dirty="0"/>
              <a:t>Os sintomas crónicos, como tosse ou urgência urinária, geralmente não estão associados com infeção</a:t>
            </a:r>
            <a:r>
              <a:rPr lang="pt-PT" altLang="pt-PT" sz="1600" b="1" dirty="0"/>
              <a:t>. Causas não infeciosas devem ser sempre consideradas antes que um diagnóstico de infeção seja feito</a:t>
            </a:r>
            <a:r>
              <a:rPr lang="pt-PT" altLang="pt-PT" sz="1600" dirty="0"/>
              <a:t>. Uma mudança no status do residente é uma indicação importante de que uma infeção pode estar em desenvolvimento.</a:t>
            </a:r>
            <a:endParaRPr lang="en-GB" altLang="pt-PT" sz="1600" dirty="0"/>
          </a:p>
        </p:txBody>
      </p:sp>
      <p:sp>
        <p:nvSpPr>
          <p:cNvPr id="18435" name="Title 2"/>
          <p:cNvSpPr>
            <a:spLocks noGrp="1"/>
          </p:cNvSpPr>
          <p:nvPr>
            <p:ph type="title"/>
          </p:nvPr>
        </p:nvSpPr>
        <p:spPr/>
        <p:txBody>
          <a:bodyPr/>
          <a:lstStyle/>
          <a:p>
            <a:r>
              <a:rPr lang="fr-BE" altLang="pt-PT" dirty="0"/>
              <a:t>O QUE É UMA INFEÇÃO ASSOCIADA AOS CUIDADOS DE SAÚDE (HAI) PARA O HALT-3?</a:t>
            </a:r>
            <a:endParaRPr lang="en-US" altLang="pt-PT" dirty="0"/>
          </a:p>
        </p:txBody>
      </p:sp>
    </p:spTree>
    <p:extLst>
      <p:ext uri="{BB962C8B-B14F-4D97-AF65-F5344CB8AC3E}">
        <p14:creationId xmlns:p14="http://schemas.microsoft.com/office/powerpoint/2010/main" val="16970631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2"/>
          <p:cNvSpPr>
            <a:spLocks noGrp="1"/>
          </p:cNvSpPr>
          <p:nvPr>
            <p:ph type="title"/>
          </p:nvPr>
        </p:nvSpPr>
        <p:spPr/>
        <p:txBody>
          <a:bodyPr/>
          <a:lstStyle/>
          <a:p>
            <a:r>
              <a:rPr lang="fr-BE" altLang="pt-PT"/>
              <a:t>DEFINIÇÕES DE CASOS HAI</a:t>
            </a:r>
            <a:endParaRPr lang="en-US" altLang="pt-PT"/>
          </a:p>
        </p:txBody>
      </p:sp>
      <p:pic>
        <p:nvPicPr>
          <p:cNvPr id="399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550" y="947738"/>
            <a:ext cx="8851900" cy="474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940" name="Down Arrow 1"/>
          <p:cNvSpPr>
            <a:spLocks noChangeArrowheads="1"/>
          </p:cNvSpPr>
          <p:nvPr/>
        </p:nvSpPr>
        <p:spPr bwMode="auto">
          <a:xfrm rot="8341137">
            <a:off x="5118100" y="5348288"/>
            <a:ext cx="895350" cy="1308100"/>
          </a:xfrm>
          <a:prstGeom prst="downArrow">
            <a:avLst>
              <a:gd name="adj1" fmla="val 50000"/>
              <a:gd name="adj2" fmla="val 49965"/>
            </a:avLst>
          </a:prstGeom>
          <a:solidFill>
            <a:srgbClr val="FF0000"/>
          </a:solidFill>
          <a:ln w="9525" algn="ctr">
            <a:solidFill>
              <a:srgbClr val="FF0000"/>
            </a:solidFill>
            <a:round/>
            <a:headEnd/>
            <a:tailEnd/>
          </a:ln>
        </p:spPr>
        <p:txBody>
          <a:bodyPr lIns="0" tIns="0" rIns="0" bIns="0"/>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defTabSz="914400" eaLnBrk="1" hangingPunct="1">
              <a:spcBef>
                <a:spcPct val="0"/>
              </a:spcBef>
              <a:spcAft>
                <a:spcPct val="0"/>
              </a:spcAft>
              <a:buFontTx/>
              <a:buNone/>
            </a:pPr>
            <a:endParaRPr lang="pt-PT" altLang="pt-PT" sz="320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2"/>
          <p:cNvSpPr>
            <a:spLocks noGrp="1"/>
          </p:cNvSpPr>
          <p:nvPr>
            <p:ph type="title"/>
          </p:nvPr>
        </p:nvSpPr>
        <p:spPr/>
        <p:txBody>
          <a:bodyPr/>
          <a:lstStyle/>
          <a:p>
            <a:r>
              <a:rPr lang="fr-BE" altLang="pt-PT"/>
              <a:t>DEFINIÇÕES DE CASOS HAI</a:t>
            </a:r>
            <a:br>
              <a:rPr lang="fr-BE" altLang="pt-PT"/>
            </a:br>
            <a:r>
              <a:rPr lang="fr-BE" altLang="pt-PT" sz="2000"/>
              <a:t>EXEMPLO CELULITE</a:t>
            </a:r>
            <a:endParaRPr lang="en-US" altLang="pt-PT" sz="2000"/>
          </a:p>
        </p:txBody>
      </p:sp>
      <p:pic>
        <p:nvPicPr>
          <p:cNvPr id="4096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975" y="1076325"/>
            <a:ext cx="4403725" cy="5229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964" name="TextBox 3"/>
          <p:cNvSpPr txBox="1">
            <a:spLocks noChangeArrowheads="1"/>
          </p:cNvSpPr>
          <p:nvPr/>
        </p:nvSpPr>
        <p:spPr bwMode="auto">
          <a:xfrm>
            <a:off x="644525" y="2095500"/>
            <a:ext cx="438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lnSpc>
                <a:spcPct val="100000"/>
              </a:lnSpc>
              <a:spcBef>
                <a:spcPct val="0"/>
              </a:spcBef>
              <a:spcAft>
                <a:spcPct val="0"/>
              </a:spcAft>
              <a:buFontTx/>
              <a:buNone/>
            </a:pPr>
            <a:r>
              <a:rPr lang="fr-BE" altLang="pt-PT" b="1">
                <a:solidFill>
                  <a:srgbClr val="FF0000"/>
                </a:solidFill>
                <a:latin typeface="Arial" panose="020B0604020202020204" pitchFamily="34" charset="0"/>
              </a:rPr>
              <a:t>X</a:t>
            </a:r>
            <a:endParaRPr lang="en-US" altLang="pt-PT" b="1">
              <a:solidFill>
                <a:srgbClr val="FF0000"/>
              </a:solidFill>
              <a:latin typeface="Arial" panose="020B0604020202020204" pitchFamily="34" charset="0"/>
            </a:endParaRPr>
          </a:p>
        </p:txBody>
      </p:sp>
      <p:sp>
        <p:nvSpPr>
          <p:cNvPr id="40965" name="TextBox 7"/>
          <p:cNvSpPr txBox="1">
            <a:spLocks noChangeArrowheads="1"/>
          </p:cNvSpPr>
          <p:nvPr/>
        </p:nvSpPr>
        <p:spPr bwMode="auto">
          <a:xfrm>
            <a:off x="939800" y="2709863"/>
            <a:ext cx="4381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lnSpc>
                <a:spcPct val="100000"/>
              </a:lnSpc>
              <a:spcBef>
                <a:spcPct val="0"/>
              </a:spcBef>
              <a:spcAft>
                <a:spcPct val="0"/>
              </a:spcAft>
              <a:buFontTx/>
              <a:buNone/>
            </a:pPr>
            <a:r>
              <a:rPr lang="fr-BE" altLang="pt-PT" b="1">
                <a:solidFill>
                  <a:srgbClr val="FF0000"/>
                </a:solidFill>
                <a:latin typeface="Arial" panose="020B0604020202020204" pitchFamily="34" charset="0"/>
              </a:rPr>
              <a:t>X</a:t>
            </a:r>
            <a:endParaRPr lang="en-US" altLang="pt-PT" b="1">
              <a:solidFill>
                <a:srgbClr val="FF0000"/>
              </a:solidFill>
              <a:latin typeface="Arial" panose="020B0604020202020204" pitchFamily="34" charset="0"/>
            </a:endParaRPr>
          </a:p>
        </p:txBody>
      </p:sp>
      <p:sp>
        <p:nvSpPr>
          <p:cNvPr id="40966" name="TextBox 8"/>
          <p:cNvSpPr txBox="1">
            <a:spLocks noChangeArrowheads="1"/>
          </p:cNvSpPr>
          <p:nvPr/>
        </p:nvSpPr>
        <p:spPr bwMode="auto">
          <a:xfrm>
            <a:off x="939800" y="2478088"/>
            <a:ext cx="4381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lnSpc>
                <a:spcPct val="100000"/>
              </a:lnSpc>
              <a:spcBef>
                <a:spcPct val="0"/>
              </a:spcBef>
              <a:spcAft>
                <a:spcPct val="0"/>
              </a:spcAft>
              <a:buFontTx/>
              <a:buNone/>
            </a:pPr>
            <a:r>
              <a:rPr lang="fr-BE" altLang="pt-PT" b="1">
                <a:solidFill>
                  <a:srgbClr val="FF0000"/>
                </a:solidFill>
                <a:latin typeface="Arial" panose="020B0604020202020204" pitchFamily="34" charset="0"/>
              </a:rPr>
              <a:t>X</a:t>
            </a:r>
            <a:endParaRPr lang="en-US" altLang="pt-PT" b="1">
              <a:solidFill>
                <a:srgbClr val="FF0000"/>
              </a:solidFill>
              <a:latin typeface="Arial" panose="020B0604020202020204" pitchFamily="34" charset="0"/>
            </a:endParaRPr>
          </a:p>
        </p:txBody>
      </p:sp>
      <p:sp>
        <p:nvSpPr>
          <p:cNvPr id="40967" name="TextBox 9"/>
          <p:cNvSpPr txBox="1">
            <a:spLocks noChangeArrowheads="1"/>
          </p:cNvSpPr>
          <p:nvPr/>
        </p:nvSpPr>
        <p:spPr bwMode="auto">
          <a:xfrm>
            <a:off x="930275" y="2967038"/>
            <a:ext cx="4381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lnSpc>
                <a:spcPct val="100000"/>
              </a:lnSpc>
              <a:spcBef>
                <a:spcPct val="0"/>
              </a:spcBef>
              <a:spcAft>
                <a:spcPct val="0"/>
              </a:spcAft>
              <a:buFontTx/>
              <a:buNone/>
            </a:pPr>
            <a:r>
              <a:rPr lang="fr-BE" altLang="pt-PT" b="1">
                <a:solidFill>
                  <a:srgbClr val="FF0000"/>
                </a:solidFill>
                <a:latin typeface="Arial" panose="020B0604020202020204" pitchFamily="34" charset="0"/>
              </a:rPr>
              <a:t>X</a:t>
            </a:r>
            <a:endParaRPr lang="en-US" altLang="pt-PT" b="1">
              <a:solidFill>
                <a:srgbClr val="FF0000"/>
              </a:solidFill>
              <a:latin typeface="Arial" panose="020B0604020202020204" pitchFamily="34" charset="0"/>
            </a:endParaRPr>
          </a:p>
        </p:txBody>
      </p:sp>
      <p:sp>
        <p:nvSpPr>
          <p:cNvPr id="40968" name="TextBox 10"/>
          <p:cNvSpPr txBox="1">
            <a:spLocks noChangeArrowheads="1"/>
          </p:cNvSpPr>
          <p:nvPr/>
        </p:nvSpPr>
        <p:spPr bwMode="auto">
          <a:xfrm>
            <a:off x="914400" y="3327400"/>
            <a:ext cx="438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lnSpc>
                <a:spcPct val="100000"/>
              </a:lnSpc>
              <a:spcBef>
                <a:spcPct val="0"/>
              </a:spcBef>
              <a:spcAft>
                <a:spcPct val="0"/>
              </a:spcAft>
              <a:buFontTx/>
              <a:buNone/>
            </a:pPr>
            <a:r>
              <a:rPr lang="fr-BE" altLang="pt-PT" b="1">
                <a:solidFill>
                  <a:srgbClr val="FF0000"/>
                </a:solidFill>
                <a:latin typeface="Arial" panose="020B0604020202020204" pitchFamily="34" charset="0"/>
              </a:rPr>
              <a:t>X</a:t>
            </a:r>
            <a:endParaRPr lang="en-US" altLang="pt-PT" b="1">
              <a:solidFill>
                <a:srgbClr val="FF0000"/>
              </a:solidFill>
              <a:latin typeface="Arial" panose="020B0604020202020204" pitchFamily="34" charset="0"/>
            </a:endParaRPr>
          </a:p>
        </p:txBody>
      </p:sp>
      <p:sp>
        <p:nvSpPr>
          <p:cNvPr id="40969" name="TextBox 11"/>
          <p:cNvSpPr txBox="1">
            <a:spLocks noChangeArrowheads="1"/>
          </p:cNvSpPr>
          <p:nvPr/>
        </p:nvSpPr>
        <p:spPr bwMode="auto">
          <a:xfrm>
            <a:off x="593725" y="4864100"/>
            <a:ext cx="438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lnSpc>
                <a:spcPct val="100000"/>
              </a:lnSpc>
              <a:spcBef>
                <a:spcPct val="0"/>
              </a:spcBef>
              <a:spcAft>
                <a:spcPct val="0"/>
              </a:spcAft>
              <a:buFontTx/>
              <a:buNone/>
            </a:pPr>
            <a:r>
              <a:rPr lang="fr-BE" altLang="pt-PT" b="1">
                <a:solidFill>
                  <a:srgbClr val="FF0000"/>
                </a:solidFill>
                <a:latin typeface="Arial" panose="020B0604020202020204" pitchFamily="34" charset="0"/>
              </a:rPr>
              <a:t>X</a:t>
            </a:r>
            <a:endParaRPr lang="en-US" altLang="pt-PT" b="1">
              <a:solidFill>
                <a:srgbClr val="FF0000"/>
              </a:solidFill>
              <a:latin typeface="Arial" panose="020B0604020202020204" pitchFamily="34" charset="0"/>
            </a:endParaRPr>
          </a:p>
        </p:txBody>
      </p:sp>
      <p:sp>
        <p:nvSpPr>
          <p:cNvPr id="13" name="Rounded Rectangle 12"/>
          <p:cNvSpPr/>
          <p:nvPr/>
        </p:nvSpPr>
        <p:spPr bwMode="auto">
          <a:xfrm>
            <a:off x="5186363" y="1184275"/>
            <a:ext cx="3805237" cy="2282825"/>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n-US" b="1" dirty="0"/>
              <a:t>Todos os sinais / sintomas presentes são registrados em algoritmos de formulário residentes que por sua vez levam a uma decisão sobre se ou não o residente cumpre os critérios necessários para confirmar </a:t>
            </a:r>
            <a:r>
              <a:rPr lang="en-US" b="1" dirty="0" err="1"/>
              <a:t>uma</a:t>
            </a:r>
            <a:r>
              <a:rPr lang="en-US" b="1" dirty="0"/>
              <a:t> </a:t>
            </a:r>
            <a:r>
              <a:rPr lang="en-US" b="1" dirty="0" err="1"/>
              <a:t>infeção</a:t>
            </a:r>
            <a:endParaRPr lang="en-US" b="1" dirty="0"/>
          </a:p>
        </p:txBody>
      </p:sp>
      <p:pic>
        <p:nvPicPr>
          <p:cNvPr id="4097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54600" y="3505200"/>
            <a:ext cx="4089400"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ounded Rectangle 14"/>
          <p:cNvSpPr/>
          <p:nvPr/>
        </p:nvSpPr>
        <p:spPr bwMode="auto">
          <a:xfrm>
            <a:off x="5195888" y="4864100"/>
            <a:ext cx="3805237" cy="1257300"/>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n-US" b="1" dirty="0" err="1"/>
              <a:t>Código</a:t>
            </a:r>
            <a:r>
              <a:rPr lang="en-US" b="1" dirty="0"/>
              <a:t> de </a:t>
            </a:r>
            <a:r>
              <a:rPr lang="en-US" b="1" dirty="0" err="1"/>
              <a:t>infeção</a:t>
            </a:r>
            <a:r>
              <a:rPr lang="en-US" b="1" dirty="0"/>
              <a:t> a ser relatado na parte B do questionário residente</a:t>
            </a:r>
          </a:p>
        </p:txBody>
      </p:sp>
      <p:sp>
        <p:nvSpPr>
          <p:cNvPr id="40973" name="Oval 4"/>
          <p:cNvSpPr>
            <a:spLocks noChangeArrowheads="1"/>
          </p:cNvSpPr>
          <p:nvPr/>
        </p:nvSpPr>
        <p:spPr bwMode="auto">
          <a:xfrm>
            <a:off x="2895600" y="5094288"/>
            <a:ext cx="1143000" cy="398462"/>
          </a:xfrm>
          <a:prstGeom prst="ellipse">
            <a:avLst/>
          </a:prstGeom>
          <a:noFill/>
          <a:ln w="349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defTabSz="914400" eaLnBrk="1" hangingPunct="1">
              <a:spcBef>
                <a:spcPct val="0"/>
              </a:spcBef>
              <a:spcAft>
                <a:spcPct val="0"/>
              </a:spcAft>
              <a:buFontTx/>
              <a:buNone/>
            </a:pPr>
            <a:endParaRPr lang="pt-PT" altLang="pt-PT" sz="3200"/>
          </a:p>
        </p:txBody>
      </p:sp>
      <p:cxnSp>
        <p:nvCxnSpPr>
          <p:cNvPr id="40974" name="Straight Arrow Connector 15"/>
          <p:cNvCxnSpPr>
            <a:cxnSpLocks noChangeShapeType="1"/>
            <a:stCxn id="15" idx="1"/>
            <a:endCxn id="40973" idx="6"/>
          </p:cNvCxnSpPr>
          <p:nvPr/>
        </p:nvCxnSpPr>
        <p:spPr bwMode="auto">
          <a:xfrm flipH="1" flipV="1">
            <a:off x="4038600" y="5294313"/>
            <a:ext cx="1157288" cy="198437"/>
          </a:xfrm>
          <a:prstGeom prst="straightConnector1">
            <a:avLst/>
          </a:prstGeom>
          <a:noFill/>
          <a:ln w="34925" algn="ctr">
            <a:solidFill>
              <a:srgbClr val="FF0000"/>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2"/>
          <p:cNvSpPr>
            <a:spLocks noGrp="1"/>
          </p:cNvSpPr>
          <p:nvPr>
            <p:ph type="title"/>
          </p:nvPr>
        </p:nvSpPr>
        <p:spPr/>
        <p:txBody>
          <a:bodyPr/>
          <a:lstStyle/>
          <a:p>
            <a:r>
              <a:rPr lang="fr-BE" altLang="pt-PT"/>
              <a:t>DEFINIÇÕES DE CASOS HAI</a:t>
            </a:r>
            <a:br>
              <a:rPr lang="fr-BE" altLang="pt-PT"/>
            </a:br>
            <a:r>
              <a:rPr lang="fr-BE" altLang="pt-PT" sz="2000"/>
              <a:t>EXEMPLO CELULITE</a:t>
            </a:r>
            <a:endParaRPr lang="en-US" altLang="pt-PT" sz="2000"/>
          </a:p>
        </p:txBody>
      </p:sp>
      <p:pic>
        <p:nvPicPr>
          <p:cNvPr id="4198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975" y="1076325"/>
            <a:ext cx="4403725" cy="5229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ounded Rectangle 12"/>
          <p:cNvSpPr/>
          <p:nvPr/>
        </p:nvSpPr>
        <p:spPr bwMode="auto">
          <a:xfrm>
            <a:off x="5186363" y="1909762"/>
            <a:ext cx="3957637" cy="3709987"/>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eaLnBrk="1" hangingPunct="1">
              <a:defRPr/>
            </a:pPr>
            <a:r>
              <a:rPr lang="pt-PT" altLang="pt-PT" b="1" dirty="0">
                <a:solidFill>
                  <a:srgbClr val="FFFFFF"/>
                </a:solidFill>
                <a:latin typeface="Tahoma" pitchFamily="34" charset="0"/>
              </a:rPr>
              <a:t>As </a:t>
            </a:r>
            <a:r>
              <a:rPr lang="pt-PT" altLang="pt-PT" b="1" dirty="0" err="1">
                <a:solidFill>
                  <a:srgbClr val="FFFFFF"/>
                </a:solidFill>
                <a:latin typeface="Tahoma" pitchFamily="34" charset="0"/>
              </a:rPr>
              <a:t>infecões</a:t>
            </a:r>
            <a:r>
              <a:rPr lang="pt-PT" altLang="pt-PT" b="1" dirty="0">
                <a:solidFill>
                  <a:srgbClr val="FFFFFF"/>
                </a:solidFill>
                <a:latin typeface="Tahoma" pitchFamily="34" charset="0"/>
              </a:rPr>
              <a:t> só podem ser notificadas como "importadas" para os residentes recentemente transferidos de outro estabelecimento de saúde (ou seja, hospital ou outro LTCF) e ainda tratados para uma infeção no dia PPS na ausência de documentação sobre (todos) sinais / sintomas que estavam presentes no passado</a:t>
            </a:r>
            <a:endParaRPr lang="en-US" altLang="pt-PT" b="1" dirty="0">
              <a:solidFill>
                <a:srgbClr val="FFFFFF"/>
              </a:solidFill>
              <a:latin typeface="Tahoma"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ontent Placeholder 2"/>
          <p:cNvSpPr txBox="1">
            <a:spLocks/>
          </p:cNvSpPr>
          <p:nvPr/>
        </p:nvSpPr>
        <p:spPr bwMode="auto">
          <a:xfrm>
            <a:off x="147638" y="1100138"/>
            <a:ext cx="8559800"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38163" indent="-457200">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20000"/>
              </a:spcBef>
              <a:spcAft>
                <a:spcPct val="0"/>
              </a:spcAft>
              <a:buFont typeface="Wingdings" panose="05000000000000000000" pitchFamily="2" charset="2"/>
              <a:buChar char="§"/>
            </a:pPr>
            <a:r>
              <a:rPr lang="en-US" altLang="pt-PT" sz="2600" b="1" dirty="0" err="1"/>
              <a:t>Busca</a:t>
            </a:r>
            <a:r>
              <a:rPr lang="en-US" altLang="pt-PT" sz="2600" b="1" dirty="0"/>
              <a:t> </a:t>
            </a:r>
            <a:r>
              <a:rPr lang="en-US" altLang="pt-PT" sz="2600" b="1" dirty="0" err="1"/>
              <a:t>exaustiva</a:t>
            </a:r>
            <a:r>
              <a:rPr lang="en-US" altLang="pt-PT" sz="2600" b="1" dirty="0"/>
              <a:t> da </a:t>
            </a:r>
            <a:r>
              <a:rPr lang="en-US" altLang="pt-PT" sz="2600" b="1" dirty="0" err="1"/>
              <a:t>presença</a:t>
            </a:r>
            <a:r>
              <a:rPr lang="en-US" altLang="pt-PT" sz="2600" b="1" dirty="0"/>
              <a:t> de </a:t>
            </a:r>
            <a:r>
              <a:rPr lang="en-US" altLang="pt-PT" sz="2600" b="1" dirty="0" err="1"/>
              <a:t>sinais</a:t>
            </a:r>
            <a:r>
              <a:rPr lang="en-US" altLang="pt-PT" sz="2600" b="1" dirty="0"/>
              <a:t>/</a:t>
            </a:r>
            <a:r>
              <a:rPr lang="en-US" altLang="pt-PT" sz="2600" b="1" dirty="0" err="1"/>
              <a:t>sintomas</a:t>
            </a:r>
            <a:r>
              <a:rPr lang="en-US" altLang="pt-PT" sz="2600" b="1" dirty="0"/>
              <a:t> </a:t>
            </a:r>
            <a:r>
              <a:rPr lang="en-US" altLang="pt-PT" sz="2600" dirty="0" err="1"/>
              <a:t>em</a:t>
            </a:r>
            <a:r>
              <a:rPr lang="en-US" altLang="pt-PT" sz="2600" dirty="0"/>
              <a:t> </a:t>
            </a:r>
            <a:r>
              <a:rPr lang="en-US" altLang="pt-PT" sz="2600" dirty="0" err="1"/>
              <a:t>residentes</a:t>
            </a:r>
            <a:r>
              <a:rPr lang="en-US" altLang="pt-PT" sz="2600" dirty="0"/>
              <a:t> é </a:t>
            </a:r>
            <a:r>
              <a:rPr lang="en-US" altLang="pt-PT" sz="2600" dirty="0" err="1"/>
              <a:t>essencial</a:t>
            </a:r>
            <a:r>
              <a:rPr lang="en-US" altLang="pt-PT" sz="2600" dirty="0"/>
              <a:t>, a </a:t>
            </a:r>
            <a:r>
              <a:rPr lang="en-US" altLang="pt-PT" sz="2600" dirty="0" err="1"/>
              <a:t>fim</a:t>
            </a:r>
            <a:r>
              <a:rPr lang="en-US" altLang="pt-PT" sz="2600" dirty="0"/>
              <a:t> de se </a:t>
            </a:r>
            <a:r>
              <a:rPr lang="en-US" altLang="pt-PT" sz="2600" dirty="0" err="1"/>
              <a:t>confirmar</a:t>
            </a:r>
            <a:r>
              <a:rPr lang="en-US" altLang="pt-PT" sz="2600" dirty="0"/>
              <a:t> as </a:t>
            </a:r>
            <a:r>
              <a:rPr lang="en-US" altLang="pt-PT" sz="2600" dirty="0" err="1"/>
              <a:t>infeções</a:t>
            </a:r>
            <a:r>
              <a:rPr lang="en-US" altLang="pt-PT" sz="2600" dirty="0"/>
              <a:t>.</a:t>
            </a:r>
          </a:p>
          <a:p>
            <a:pPr eaLnBrk="1" hangingPunct="1">
              <a:lnSpc>
                <a:spcPct val="100000"/>
              </a:lnSpc>
              <a:spcBef>
                <a:spcPct val="20000"/>
              </a:spcBef>
              <a:spcAft>
                <a:spcPct val="0"/>
              </a:spcAft>
              <a:buFontTx/>
              <a:buNone/>
            </a:pPr>
            <a:endParaRPr lang="en-US" altLang="pt-PT" sz="2600" dirty="0"/>
          </a:p>
          <a:p>
            <a:pPr eaLnBrk="1" hangingPunct="1">
              <a:lnSpc>
                <a:spcPct val="100000"/>
              </a:lnSpc>
              <a:spcBef>
                <a:spcPct val="20000"/>
              </a:spcBef>
              <a:spcAft>
                <a:spcPct val="0"/>
              </a:spcAft>
              <a:buFont typeface="Wingdings" panose="05000000000000000000" pitchFamily="2" charset="2"/>
              <a:buChar char="§"/>
            </a:pPr>
            <a:r>
              <a:rPr lang="en-IE" altLang="pt-PT" sz="2600" dirty="0" err="1"/>
              <a:t>Registo</a:t>
            </a:r>
            <a:r>
              <a:rPr lang="en-IE" altLang="pt-PT" sz="2600" dirty="0"/>
              <a:t> de </a:t>
            </a:r>
            <a:r>
              <a:rPr lang="en-IE" altLang="pt-PT" sz="2600" dirty="0" err="1">
                <a:solidFill>
                  <a:srgbClr val="FF0000"/>
                </a:solidFill>
              </a:rPr>
              <a:t>todos</a:t>
            </a:r>
            <a:r>
              <a:rPr lang="en-IE" altLang="pt-PT" sz="2600" dirty="0">
                <a:solidFill>
                  <a:srgbClr val="FF0000"/>
                </a:solidFill>
              </a:rPr>
              <a:t> </a:t>
            </a:r>
            <a:r>
              <a:rPr lang="en-IE" altLang="pt-PT" sz="2600" dirty="0" err="1">
                <a:solidFill>
                  <a:srgbClr val="FF0000"/>
                </a:solidFill>
              </a:rPr>
              <a:t>os</a:t>
            </a:r>
            <a:r>
              <a:rPr lang="en-IE" altLang="pt-PT" sz="2600" dirty="0">
                <a:solidFill>
                  <a:srgbClr val="FF0000"/>
                </a:solidFill>
              </a:rPr>
              <a:t> </a:t>
            </a:r>
            <a:r>
              <a:rPr lang="en-IE" altLang="pt-PT" sz="2600" dirty="0" err="1">
                <a:solidFill>
                  <a:srgbClr val="FF0000"/>
                </a:solidFill>
              </a:rPr>
              <a:t>sinais</a:t>
            </a:r>
            <a:r>
              <a:rPr lang="en-IE" altLang="pt-PT" sz="2600" dirty="0">
                <a:solidFill>
                  <a:srgbClr val="FF0000"/>
                </a:solidFill>
              </a:rPr>
              <a:t> e </a:t>
            </a:r>
            <a:r>
              <a:rPr lang="en-IE" altLang="pt-PT" sz="2600" dirty="0" err="1">
                <a:solidFill>
                  <a:srgbClr val="FF0000"/>
                </a:solidFill>
              </a:rPr>
              <a:t>sintomas</a:t>
            </a:r>
            <a:r>
              <a:rPr lang="en-IE" altLang="pt-PT" sz="2600" dirty="0">
                <a:solidFill>
                  <a:srgbClr val="FF0000"/>
                </a:solidFill>
              </a:rPr>
              <a:t> de </a:t>
            </a:r>
            <a:r>
              <a:rPr lang="en-IE" altLang="pt-PT" sz="2600" u="sng" dirty="0" err="1">
                <a:solidFill>
                  <a:srgbClr val="FF0000"/>
                </a:solidFill>
              </a:rPr>
              <a:t>cada</a:t>
            </a:r>
            <a:r>
              <a:rPr lang="en-IE" altLang="pt-PT" sz="2600" dirty="0">
                <a:solidFill>
                  <a:srgbClr val="FF0000"/>
                </a:solidFill>
              </a:rPr>
              <a:t> </a:t>
            </a:r>
            <a:r>
              <a:rPr lang="en-IE" altLang="pt-PT" sz="2600" dirty="0" err="1">
                <a:solidFill>
                  <a:srgbClr val="FF0000"/>
                </a:solidFill>
              </a:rPr>
              <a:t>possível</a:t>
            </a:r>
            <a:r>
              <a:rPr lang="en-IE" altLang="pt-PT" sz="2600" dirty="0">
                <a:solidFill>
                  <a:srgbClr val="FF0000"/>
                </a:solidFill>
              </a:rPr>
              <a:t> </a:t>
            </a:r>
            <a:r>
              <a:rPr lang="en-IE" altLang="pt-PT" sz="2600" dirty="0" err="1">
                <a:solidFill>
                  <a:srgbClr val="FF0000"/>
                </a:solidFill>
              </a:rPr>
              <a:t>infeção</a:t>
            </a:r>
            <a:r>
              <a:rPr lang="en-IE" altLang="pt-PT" sz="2600" dirty="0">
                <a:solidFill>
                  <a:srgbClr val="FF0000"/>
                </a:solidFill>
              </a:rPr>
              <a:t> </a:t>
            </a:r>
          </a:p>
          <a:p>
            <a:pPr eaLnBrk="1" hangingPunct="1">
              <a:lnSpc>
                <a:spcPct val="100000"/>
              </a:lnSpc>
              <a:spcBef>
                <a:spcPct val="20000"/>
              </a:spcBef>
              <a:spcAft>
                <a:spcPct val="0"/>
              </a:spcAft>
              <a:buFontTx/>
              <a:buNone/>
            </a:pPr>
            <a:r>
              <a:rPr lang="en-IE" altLang="pt-PT" sz="2600" dirty="0">
                <a:solidFill>
                  <a:srgbClr val="FF0000"/>
                </a:solidFill>
              </a:rPr>
              <a:t>	</a:t>
            </a:r>
            <a:r>
              <a:rPr lang="en-IE" altLang="pt-PT" sz="2600" dirty="0" err="1"/>
              <a:t>por</a:t>
            </a:r>
            <a:r>
              <a:rPr lang="en-IE" altLang="pt-PT" sz="2600" dirty="0"/>
              <a:t> </a:t>
            </a:r>
            <a:r>
              <a:rPr lang="en-IE" altLang="pt-PT" sz="2600" dirty="0" err="1"/>
              <a:t>exemplo</a:t>
            </a:r>
            <a:r>
              <a:rPr lang="en-IE" altLang="pt-PT" sz="2600" dirty="0"/>
              <a:t>, se um </a:t>
            </a:r>
            <a:r>
              <a:rPr lang="en-IE" altLang="pt-PT" sz="2600" dirty="0" err="1"/>
              <a:t>residente</a:t>
            </a:r>
            <a:r>
              <a:rPr lang="en-IE" altLang="pt-PT" sz="2600" dirty="0"/>
              <a:t> </a:t>
            </a:r>
            <a:r>
              <a:rPr lang="en-IE" altLang="pt-PT" sz="2600" dirty="0" err="1"/>
              <a:t>tem</a:t>
            </a:r>
            <a:r>
              <a:rPr lang="en-IE" altLang="pt-PT" sz="2600" dirty="0"/>
              <a:t> </a:t>
            </a:r>
            <a:r>
              <a:rPr lang="en-IE" altLang="pt-PT" sz="2600" dirty="0" err="1"/>
              <a:t>uma</a:t>
            </a:r>
            <a:r>
              <a:rPr lang="en-IE" altLang="pt-PT" sz="2600" dirty="0"/>
              <a:t> </a:t>
            </a:r>
            <a:r>
              <a:rPr lang="en-IE" altLang="pt-PT" sz="2600" dirty="0" err="1"/>
              <a:t>possível</a:t>
            </a:r>
            <a:r>
              <a:rPr lang="en-IE" altLang="pt-PT" sz="2600" dirty="0"/>
              <a:t> UTI e </a:t>
            </a:r>
            <a:r>
              <a:rPr lang="en-IE" altLang="pt-PT" sz="2600" dirty="0" err="1"/>
              <a:t>sinais</a:t>
            </a:r>
            <a:r>
              <a:rPr lang="en-IE" altLang="pt-PT" sz="2600" dirty="0"/>
              <a:t>/</a:t>
            </a:r>
            <a:r>
              <a:rPr lang="en-IE" altLang="pt-PT" sz="2600" dirty="0" err="1"/>
              <a:t>sintomas</a:t>
            </a:r>
            <a:r>
              <a:rPr lang="en-IE" altLang="pt-PT" sz="2600" dirty="0"/>
              <a:t> de </a:t>
            </a:r>
            <a:r>
              <a:rPr lang="en-IE" altLang="pt-PT" sz="2600" dirty="0" err="1"/>
              <a:t>outras</a:t>
            </a:r>
            <a:r>
              <a:rPr lang="en-IE" altLang="pt-PT" sz="2600" dirty="0"/>
              <a:t> </a:t>
            </a:r>
            <a:r>
              <a:rPr lang="en-IE" altLang="pt-PT" sz="2600" dirty="0" err="1"/>
              <a:t>infeções</a:t>
            </a:r>
            <a:r>
              <a:rPr lang="en-IE" altLang="pt-PT" sz="2600" dirty="0"/>
              <a:t>  é </a:t>
            </a:r>
            <a:r>
              <a:rPr lang="en-IE" altLang="pt-PT" sz="2600" dirty="0" err="1"/>
              <a:t>necessário</a:t>
            </a:r>
            <a:r>
              <a:rPr lang="en-IE" altLang="pt-PT" sz="2600" dirty="0"/>
              <a:t> </a:t>
            </a:r>
            <a:r>
              <a:rPr lang="en-IE" altLang="pt-PT" sz="2600" dirty="0" err="1"/>
              <a:t>completar</a:t>
            </a:r>
            <a:r>
              <a:rPr lang="en-IE" altLang="pt-PT" sz="2600" dirty="0"/>
              <a:t> o </a:t>
            </a:r>
            <a:r>
              <a:rPr lang="en-IE" altLang="pt-PT" sz="2600" dirty="0" err="1"/>
              <a:t>algoritmo</a:t>
            </a:r>
            <a:r>
              <a:rPr lang="en-IE" altLang="pt-PT" sz="2600" dirty="0"/>
              <a:t> UTI e </a:t>
            </a:r>
            <a:r>
              <a:rPr lang="en-IE" altLang="pt-PT" sz="2600" dirty="0" err="1"/>
              <a:t>repetir</a:t>
            </a:r>
            <a:r>
              <a:rPr lang="en-IE" altLang="pt-PT" sz="2600" dirty="0"/>
              <a:t> para </a:t>
            </a:r>
            <a:r>
              <a:rPr lang="en-IE" altLang="pt-PT" sz="2600" dirty="0" err="1"/>
              <a:t>outras</a:t>
            </a:r>
            <a:r>
              <a:rPr lang="en-IE" altLang="pt-PT" sz="2600" dirty="0"/>
              <a:t> </a:t>
            </a:r>
            <a:r>
              <a:rPr lang="en-IE" altLang="pt-PT" sz="2600" dirty="0" err="1"/>
              <a:t>infeções</a:t>
            </a:r>
            <a:r>
              <a:rPr lang="en-IE" altLang="pt-PT" sz="2600" dirty="0"/>
              <a:t> que o </a:t>
            </a:r>
            <a:r>
              <a:rPr lang="en-IE" altLang="pt-PT" sz="2600" dirty="0" err="1"/>
              <a:t>residente</a:t>
            </a:r>
            <a:r>
              <a:rPr lang="en-IE" altLang="pt-PT" sz="2600" dirty="0"/>
              <a:t> </a:t>
            </a:r>
            <a:r>
              <a:rPr lang="en-IE" altLang="pt-PT" sz="2600" dirty="0" err="1"/>
              <a:t>possa</a:t>
            </a:r>
            <a:r>
              <a:rPr lang="en-IE" altLang="pt-PT" sz="2600" dirty="0"/>
              <a:t> </a:t>
            </a:r>
            <a:r>
              <a:rPr lang="en-IE" altLang="pt-PT" sz="2600" dirty="0" err="1"/>
              <a:t>ter</a:t>
            </a:r>
            <a:r>
              <a:rPr lang="en-IE" altLang="pt-PT" sz="2600" dirty="0"/>
              <a:t> (</a:t>
            </a:r>
            <a:r>
              <a:rPr lang="en-IE" altLang="pt-PT" sz="2600" dirty="0" err="1"/>
              <a:t>pele</a:t>
            </a:r>
            <a:r>
              <a:rPr lang="en-IE" altLang="pt-PT" sz="2600" dirty="0"/>
              <a:t>, </a:t>
            </a:r>
            <a:r>
              <a:rPr lang="en-IE" altLang="pt-PT" sz="2600" dirty="0" err="1"/>
              <a:t>infeção</a:t>
            </a:r>
            <a:r>
              <a:rPr lang="en-IE" altLang="pt-PT" sz="2600" dirty="0"/>
              <a:t> </a:t>
            </a:r>
            <a:r>
              <a:rPr lang="en-IE" altLang="pt-PT" sz="2600" dirty="0" err="1"/>
              <a:t>respiratória</a:t>
            </a:r>
            <a:r>
              <a:rPr lang="en-IE" altLang="pt-PT" sz="2600" dirty="0"/>
              <a:t> </a:t>
            </a:r>
            <a:r>
              <a:rPr lang="en-IE" altLang="pt-PT" sz="2600" dirty="0" err="1"/>
              <a:t>etc</a:t>
            </a:r>
            <a:r>
              <a:rPr lang="en-IE" altLang="pt-PT" sz="2600" dirty="0"/>
              <a:t>).</a:t>
            </a:r>
            <a:endParaRPr lang="en-US" altLang="pt-PT" sz="2600" dirty="0"/>
          </a:p>
          <a:p>
            <a:pPr eaLnBrk="1" hangingPunct="1">
              <a:lnSpc>
                <a:spcPct val="100000"/>
              </a:lnSpc>
              <a:spcBef>
                <a:spcPct val="20000"/>
              </a:spcBef>
              <a:spcAft>
                <a:spcPct val="0"/>
              </a:spcAft>
              <a:buFont typeface="Arial" panose="020B0604020202020204" pitchFamily="34" charset="0"/>
              <a:buNone/>
            </a:pPr>
            <a:endParaRPr lang="en-IE" altLang="pt-PT" sz="3000" b="1" dirty="0">
              <a:latin typeface="Calibri" panose="020F0502020204030204" pitchFamily="34" charset="0"/>
            </a:endParaRPr>
          </a:p>
          <a:p>
            <a:pPr eaLnBrk="1" hangingPunct="1">
              <a:lnSpc>
                <a:spcPct val="100000"/>
              </a:lnSpc>
              <a:spcBef>
                <a:spcPct val="20000"/>
              </a:spcBef>
              <a:spcAft>
                <a:spcPct val="0"/>
              </a:spcAft>
              <a:buFont typeface="Arial" panose="020B0604020202020204" pitchFamily="34" charset="0"/>
              <a:buNone/>
            </a:pPr>
            <a:endParaRPr lang="en-IE" altLang="pt-PT" sz="3000" b="1" dirty="0">
              <a:latin typeface="Calibri" panose="020F0502020204030204" pitchFamily="34" charset="0"/>
            </a:endParaRPr>
          </a:p>
          <a:p>
            <a:pPr eaLnBrk="1" hangingPunct="1">
              <a:lnSpc>
                <a:spcPct val="100000"/>
              </a:lnSpc>
              <a:spcBef>
                <a:spcPct val="20000"/>
              </a:spcBef>
              <a:spcAft>
                <a:spcPct val="0"/>
              </a:spcAft>
              <a:buFont typeface="Arial" panose="020B0604020202020204" pitchFamily="34" charset="0"/>
              <a:buChar char="•"/>
            </a:pPr>
            <a:endParaRPr lang="en-US" altLang="pt-PT" sz="3000" b="1" dirty="0">
              <a:latin typeface="Calibri" panose="020F0502020204030204" pitchFamily="34" charset="0"/>
            </a:endParaRPr>
          </a:p>
          <a:p>
            <a:pPr eaLnBrk="1" hangingPunct="1">
              <a:lnSpc>
                <a:spcPct val="100000"/>
              </a:lnSpc>
              <a:spcBef>
                <a:spcPct val="20000"/>
              </a:spcBef>
              <a:spcAft>
                <a:spcPct val="0"/>
              </a:spcAft>
              <a:buFont typeface="Arial" panose="020B0604020202020204" pitchFamily="34" charset="0"/>
              <a:buChar char="•"/>
            </a:pPr>
            <a:endParaRPr lang="en-IE" altLang="pt-PT" sz="3000" b="1" dirty="0">
              <a:latin typeface="Calibri" panose="020F0502020204030204" pitchFamily="34" charset="0"/>
            </a:endParaRPr>
          </a:p>
        </p:txBody>
      </p:sp>
      <p:sp>
        <p:nvSpPr>
          <p:cNvPr id="43011" name="Title 1"/>
          <p:cNvSpPr>
            <a:spLocks noGrp="1"/>
          </p:cNvSpPr>
          <p:nvPr>
            <p:ph type="title"/>
          </p:nvPr>
        </p:nvSpPr>
        <p:spPr/>
        <p:txBody>
          <a:bodyPr/>
          <a:lstStyle/>
          <a:p>
            <a:r>
              <a:rPr lang="fr-BE" altLang="pt-PT"/>
              <a:t>DEFINIÇÕES DE CASOS HAI</a:t>
            </a:r>
            <a:endParaRPr lang="en-US" altLang="pt-PT"/>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1133475"/>
            <a:ext cx="8720138" cy="310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4035" name="Object 14"/>
          <p:cNvGraphicFramePr>
            <a:graphicFrameLocks noChangeAspect="1"/>
          </p:cNvGraphicFramePr>
          <p:nvPr/>
        </p:nvGraphicFramePr>
        <p:xfrm>
          <a:off x="1143000" y="3340100"/>
          <a:ext cx="6858000" cy="177800"/>
        </p:xfrm>
        <a:graphic>
          <a:graphicData uri="http://schemas.openxmlformats.org/presentationml/2006/ole">
            <mc:AlternateContent xmlns:mc="http://schemas.openxmlformats.org/markup-compatibility/2006">
              <mc:Choice xmlns:v="urn:schemas-microsoft-com:vml" Requires="v">
                <p:oleObj spid="_x0000_s44057" name="Document" r:id="rId5" imgW="6858000" imgH="177800" progId="Word.Document.12">
                  <p:embed/>
                </p:oleObj>
              </mc:Choice>
              <mc:Fallback>
                <p:oleObj name="Document" r:id="rId5" imgW="6858000" imgH="177800" progId="Word.Document.12">
                  <p:embed/>
                  <p:pic>
                    <p:nvPicPr>
                      <p:cNvPr id="0" name="Object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3340100"/>
                        <a:ext cx="6858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4036" name="Title 1"/>
          <p:cNvSpPr>
            <a:spLocks noGrp="1"/>
          </p:cNvSpPr>
          <p:nvPr>
            <p:ph type="title"/>
          </p:nvPr>
        </p:nvSpPr>
        <p:spPr/>
        <p:txBody>
          <a:bodyPr/>
          <a:lstStyle/>
          <a:p>
            <a:r>
              <a:rPr lang="fr-BE" altLang="pt-PT" dirty="0"/>
              <a:t>QUESTIONÁRIO DO RESIDENTE</a:t>
            </a:r>
            <a:br>
              <a:rPr lang="fr-BE" altLang="pt-PT" dirty="0"/>
            </a:br>
            <a:r>
              <a:rPr lang="fr-BE" altLang="pt-PT" sz="2000" dirty="0" err="1"/>
              <a:t>Infeções</a:t>
            </a:r>
            <a:r>
              <a:rPr lang="fr-BE" altLang="pt-PT" sz="2000" dirty="0"/>
              <a:t> </a:t>
            </a:r>
            <a:r>
              <a:rPr lang="fr-BE" altLang="pt-PT" sz="2000" dirty="0" err="1"/>
              <a:t>Associadas</a:t>
            </a:r>
            <a:r>
              <a:rPr lang="fr-BE" altLang="pt-PT" sz="2000" dirty="0"/>
              <a:t> </a:t>
            </a:r>
            <a:r>
              <a:rPr lang="fr-BE" altLang="pt-PT" sz="2000" dirty="0" err="1"/>
              <a:t>aos</a:t>
            </a:r>
            <a:r>
              <a:rPr lang="fr-BE" altLang="pt-PT" sz="2000" dirty="0"/>
              <a:t> </a:t>
            </a:r>
            <a:r>
              <a:rPr lang="fr-BE" altLang="pt-PT" sz="2000" dirty="0" err="1"/>
              <a:t>Cuidados</a:t>
            </a:r>
            <a:r>
              <a:rPr lang="fr-BE" altLang="pt-PT" sz="2000" dirty="0"/>
              <a:t> de </a:t>
            </a:r>
            <a:r>
              <a:rPr lang="fr-BE" altLang="pt-PT" sz="2000" dirty="0" err="1"/>
              <a:t>Saúde</a:t>
            </a:r>
            <a:endParaRPr lang="en-US" altLang="pt-PT" dirty="0"/>
          </a:p>
        </p:txBody>
      </p:sp>
      <p:sp>
        <p:nvSpPr>
          <p:cNvPr id="9" name="Rounded Rectangle 8"/>
          <p:cNvSpPr/>
          <p:nvPr/>
        </p:nvSpPr>
        <p:spPr bwMode="auto">
          <a:xfrm>
            <a:off x="323850" y="4381500"/>
            <a:ext cx="8561070" cy="2476500"/>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defRPr/>
            </a:pPr>
            <a:r>
              <a:rPr lang="en-GB" altLang="pt-PT" b="1" dirty="0" err="1">
                <a:solidFill>
                  <a:srgbClr val="FFFFFF"/>
                </a:solidFill>
                <a:latin typeface="Tahoma" pitchFamily="34" charset="0"/>
              </a:rPr>
              <a:t>Presente</a:t>
            </a:r>
            <a:r>
              <a:rPr lang="en-GB" altLang="pt-PT" b="1" dirty="0">
                <a:solidFill>
                  <a:srgbClr val="FFFFFF"/>
                </a:solidFill>
                <a:latin typeface="Tahoma" pitchFamily="34" charset="0"/>
              </a:rPr>
              <a:t> </a:t>
            </a:r>
            <a:r>
              <a:rPr lang="en-GB" altLang="pt-PT" b="1" dirty="0" err="1">
                <a:solidFill>
                  <a:srgbClr val="FFFFFF"/>
                </a:solidFill>
                <a:latin typeface="Tahoma" pitchFamily="34" charset="0"/>
              </a:rPr>
              <a:t>na</a:t>
            </a:r>
            <a:r>
              <a:rPr lang="en-GB" altLang="pt-PT" b="1" dirty="0">
                <a:solidFill>
                  <a:srgbClr val="FFFFFF"/>
                </a:solidFill>
                <a:latin typeface="Tahoma" pitchFamily="34" charset="0"/>
              </a:rPr>
              <a:t> (re) </a:t>
            </a:r>
            <a:r>
              <a:rPr lang="en-GB" altLang="pt-PT" b="1" dirty="0" err="1">
                <a:solidFill>
                  <a:srgbClr val="FFFFFF"/>
                </a:solidFill>
                <a:latin typeface="Tahoma" pitchFamily="34" charset="0"/>
              </a:rPr>
              <a:t>admissão</a:t>
            </a:r>
            <a:r>
              <a:rPr lang="en-GB" altLang="pt-PT" b="1" dirty="0">
                <a:solidFill>
                  <a:srgbClr val="FFFFFF"/>
                </a:solidFill>
                <a:latin typeface="Tahoma" pitchFamily="34" charset="0"/>
              </a:rPr>
              <a:t>: </a:t>
            </a:r>
            <a:r>
              <a:rPr lang="en-GB" altLang="pt-PT" dirty="0">
                <a:solidFill>
                  <a:srgbClr val="FFFFFF"/>
                </a:solidFill>
                <a:latin typeface="Tahoma" pitchFamily="34" charset="0"/>
              </a:rPr>
              <a:t>Sim = </a:t>
            </a:r>
            <a:r>
              <a:rPr lang="en-GB" altLang="pt-PT" dirty="0" err="1">
                <a:solidFill>
                  <a:srgbClr val="FFFFFF"/>
                </a:solidFill>
                <a:latin typeface="Tahoma" pitchFamily="34" charset="0"/>
              </a:rPr>
              <a:t>sinais</a:t>
            </a:r>
            <a:r>
              <a:rPr lang="en-GB" altLang="pt-PT" dirty="0">
                <a:solidFill>
                  <a:srgbClr val="FFFFFF"/>
                </a:solidFill>
                <a:latin typeface="Tahoma" pitchFamily="34" charset="0"/>
              </a:rPr>
              <a:t> e </a:t>
            </a:r>
            <a:r>
              <a:rPr lang="en-GB" altLang="pt-PT" dirty="0" err="1">
                <a:solidFill>
                  <a:srgbClr val="FFFFFF"/>
                </a:solidFill>
                <a:latin typeface="Tahoma" pitchFamily="34" charset="0"/>
              </a:rPr>
              <a:t>sintomas</a:t>
            </a:r>
            <a:r>
              <a:rPr lang="en-GB" altLang="pt-PT" dirty="0">
                <a:solidFill>
                  <a:srgbClr val="FFFFFF"/>
                </a:solidFill>
                <a:latin typeface="Tahoma" pitchFamily="34" charset="0"/>
              </a:rPr>
              <a:t> da </a:t>
            </a:r>
            <a:r>
              <a:rPr lang="en-GB" altLang="pt-PT" dirty="0" err="1">
                <a:solidFill>
                  <a:srgbClr val="FFFFFF"/>
                </a:solidFill>
                <a:latin typeface="Tahoma" pitchFamily="34" charset="0"/>
              </a:rPr>
              <a:t>infeção</a:t>
            </a:r>
            <a:r>
              <a:rPr lang="en-GB" altLang="pt-PT" dirty="0">
                <a:solidFill>
                  <a:srgbClr val="FFFFFF"/>
                </a:solidFill>
                <a:latin typeface="Tahoma" pitchFamily="34" charset="0"/>
              </a:rPr>
              <a:t> </a:t>
            </a:r>
            <a:r>
              <a:rPr lang="en-GB" altLang="pt-PT" dirty="0" err="1">
                <a:solidFill>
                  <a:srgbClr val="FFFFFF"/>
                </a:solidFill>
                <a:latin typeface="Tahoma" pitchFamily="34" charset="0"/>
              </a:rPr>
              <a:t>estiveram</a:t>
            </a:r>
            <a:r>
              <a:rPr lang="en-GB" altLang="pt-PT" dirty="0">
                <a:solidFill>
                  <a:srgbClr val="FFFFFF"/>
                </a:solidFill>
                <a:latin typeface="Tahoma" pitchFamily="34" charset="0"/>
              </a:rPr>
              <a:t> </a:t>
            </a:r>
            <a:r>
              <a:rPr lang="en-GB" altLang="pt-PT" dirty="0" err="1">
                <a:solidFill>
                  <a:srgbClr val="FFFFFF"/>
                </a:solidFill>
                <a:latin typeface="Tahoma" pitchFamily="34" charset="0"/>
              </a:rPr>
              <a:t>presentes</a:t>
            </a:r>
            <a:r>
              <a:rPr lang="en-GB" altLang="pt-PT" dirty="0">
                <a:solidFill>
                  <a:srgbClr val="FFFFFF"/>
                </a:solidFill>
                <a:latin typeface="Tahoma" pitchFamily="34" charset="0"/>
              </a:rPr>
              <a:t> </a:t>
            </a:r>
            <a:r>
              <a:rPr lang="en-GB" altLang="pt-PT" dirty="0" err="1">
                <a:solidFill>
                  <a:srgbClr val="FFFFFF"/>
                </a:solidFill>
                <a:latin typeface="Tahoma" pitchFamily="34" charset="0"/>
              </a:rPr>
              <a:t>na</a:t>
            </a:r>
            <a:r>
              <a:rPr lang="en-GB" altLang="pt-PT" dirty="0">
                <a:solidFill>
                  <a:srgbClr val="FFFFFF"/>
                </a:solidFill>
                <a:latin typeface="Tahoma" pitchFamily="34" charset="0"/>
              </a:rPr>
              <a:t> </a:t>
            </a:r>
            <a:r>
              <a:rPr lang="en-GB" altLang="pt-PT" dirty="0" err="1">
                <a:solidFill>
                  <a:srgbClr val="FFFFFF"/>
                </a:solidFill>
                <a:latin typeface="Tahoma" pitchFamily="34" charset="0"/>
              </a:rPr>
              <a:t>admissão</a:t>
            </a:r>
            <a:r>
              <a:rPr lang="en-GB" altLang="pt-PT" dirty="0">
                <a:solidFill>
                  <a:srgbClr val="FFFFFF"/>
                </a:solidFill>
                <a:latin typeface="Tahoma" pitchFamily="34" charset="0"/>
              </a:rPr>
              <a:t> </a:t>
            </a:r>
            <a:r>
              <a:rPr lang="en-GB" altLang="pt-PT" dirty="0" err="1">
                <a:solidFill>
                  <a:srgbClr val="FFFFFF"/>
                </a:solidFill>
                <a:latin typeface="Tahoma" pitchFamily="34" charset="0"/>
              </a:rPr>
              <a:t>ou</a:t>
            </a:r>
            <a:r>
              <a:rPr lang="en-GB" altLang="pt-PT" dirty="0">
                <a:solidFill>
                  <a:srgbClr val="FFFFFF"/>
                </a:solidFill>
                <a:latin typeface="Tahoma" pitchFamily="34" charset="0"/>
              </a:rPr>
              <a:t> </a:t>
            </a:r>
            <a:r>
              <a:rPr lang="en-GB" altLang="pt-PT" dirty="0" err="1">
                <a:solidFill>
                  <a:srgbClr val="FFFFFF"/>
                </a:solidFill>
                <a:latin typeface="Tahoma" pitchFamily="34" charset="0"/>
              </a:rPr>
              <a:t>readmissão</a:t>
            </a:r>
            <a:r>
              <a:rPr lang="en-GB" altLang="pt-PT" dirty="0">
                <a:solidFill>
                  <a:srgbClr val="FFFFFF"/>
                </a:solidFill>
                <a:latin typeface="Tahoma" pitchFamily="34" charset="0"/>
              </a:rPr>
              <a:t> </a:t>
            </a:r>
            <a:r>
              <a:rPr lang="en-GB" altLang="pt-PT" dirty="0" err="1">
                <a:solidFill>
                  <a:srgbClr val="FFFFFF"/>
                </a:solidFill>
                <a:latin typeface="Tahoma" pitchFamily="34" charset="0"/>
              </a:rPr>
              <a:t>na</a:t>
            </a:r>
            <a:r>
              <a:rPr lang="en-GB" altLang="pt-PT" dirty="0">
                <a:solidFill>
                  <a:srgbClr val="FFFFFF"/>
                </a:solidFill>
                <a:latin typeface="Tahoma" pitchFamily="34" charset="0"/>
              </a:rPr>
              <a:t> LTCF</a:t>
            </a:r>
          </a:p>
          <a:p>
            <a:pPr>
              <a:defRPr/>
            </a:pPr>
            <a:endParaRPr lang="en-GB" altLang="pt-PT" sz="900" dirty="0">
              <a:solidFill>
                <a:srgbClr val="FFFFFF"/>
              </a:solidFill>
              <a:latin typeface="Tahoma" pitchFamily="34" charset="0"/>
            </a:endParaRPr>
          </a:p>
          <a:p>
            <a:pPr>
              <a:defRPr/>
            </a:pPr>
            <a:r>
              <a:rPr lang="en-GB" altLang="pt-PT" b="1" dirty="0">
                <a:solidFill>
                  <a:srgbClr val="FFFFFF"/>
                </a:solidFill>
                <a:latin typeface="Tahoma" pitchFamily="34" charset="0"/>
              </a:rPr>
              <a:t>Data de </a:t>
            </a:r>
            <a:r>
              <a:rPr lang="en-GB" altLang="pt-PT" b="1" dirty="0" err="1">
                <a:solidFill>
                  <a:srgbClr val="FFFFFF"/>
                </a:solidFill>
                <a:latin typeface="Tahoma" pitchFamily="34" charset="0"/>
              </a:rPr>
              <a:t>início</a:t>
            </a:r>
            <a:r>
              <a:rPr lang="en-GB" altLang="pt-PT" b="1" dirty="0">
                <a:solidFill>
                  <a:srgbClr val="FFFFFF"/>
                </a:solidFill>
                <a:latin typeface="Tahoma" pitchFamily="34" charset="0"/>
              </a:rPr>
              <a:t> da </a:t>
            </a:r>
            <a:r>
              <a:rPr lang="en-GB" altLang="pt-PT" b="1" dirty="0" err="1">
                <a:solidFill>
                  <a:srgbClr val="FFFFFF"/>
                </a:solidFill>
                <a:latin typeface="Tahoma" pitchFamily="34" charset="0"/>
              </a:rPr>
              <a:t>infeção</a:t>
            </a:r>
            <a:r>
              <a:rPr lang="en-GB" altLang="pt-PT" b="1" dirty="0">
                <a:solidFill>
                  <a:srgbClr val="FFFFFF"/>
                </a:solidFill>
                <a:latin typeface="Tahoma" pitchFamily="34" charset="0"/>
              </a:rPr>
              <a:t> </a:t>
            </a:r>
            <a:r>
              <a:rPr lang="en-GB" altLang="pt-PT" dirty="0">
                <a:solidFill>
                  <a:srgbClr val="FFFFFF"/>
                </a:solidFill>
                <a:latin typeface="Tahoma" pitchFamily="34" charset="0"/>
              </a:rPr>
              <a:t>(</a:t>
            </a:r>
            <a:r>
              <a:rPr lang="en-GB" altLang="pt-PT" dirty="0" err="1">
                <a:solidFill>
                  <a:srgbClr val="FFFFFF"/>
                </a:solidFill>
                <a:latin typeface="Tahoma" pitchFamily="34" charset="0"/>
              </a:rPr>
              <a:t>Dd</a:t>
            </a:r>
            <a:r>
              <a:rPr lang="en-GB" altLang="pt-PT" dirty="0">
                <a:solidFill>
                  <a:srgbClr val="FFFFFF"/>
                </a:solidFill>
                <a:latin typeface="Tahoma" pitchFamily="34" charset="0"/>
              </a:rPr>
              <a:t> / mm / </a:t>
            </a:r>
            <a:r>
              <a:rPr lang="en-GB" altLang="pt-PT" dirty="0" err="1">
                <a:solidFill>
                  <a:srgbClr val="FFFFFF"/>
                </a:solidFill>
                <a:latin typeface="Tahoma" pitchFamily="34" charset="0"/>
              </a:rPr>
              <a:t>aaaa</a:t>
            </a:r>
            <a:r>
              <a:rPr lang="en-GB" altLang="pt-PT" dirty="0">
                <a:solidFill>
                  <a:srgbClr val="FFFFFF"/>
                </a:solidFill>
                <a:latin typeface="Tahoma" pitchFamily="34" charset="0"/>
              </a:rPr>
              <a:t>). </a:t>
            </a:r>
            <a:r>
              <a:rPr lang="en-GB" altLang="pt-PT" dirty="0" err="1">
                <a:solidFill>
                  <a:srgbClr val="FFFFFF"/>
                </a:solidFill>
                <a:latin typeface="Tahoma" pitchFamily="34" charset="0"/>
              </a:rPr>
              <a:t>Não</a:t>
            </a:r>
            <a:r>
              <a:rPr lang="en-GB" altLang="pt-PT" dirty="0">
                <a:solidFill>
                  <a:srgbClr val="FFFFFF"/>
                </a:solidFill>
                <a:latin typeface="Tahoma" pitchFamily="34" charset="0"/>
              </a:rPr>
              <a:t> </a:t>
            </a:r>
            <a:r>
              <a:rPr lang="en-GB" altLang="pt-PT" dirty="0" err="1">
                <a:solidFill>
                  <a:srgbClr val="FFFFFF"/>
                </a:solidFill>
                <a:latin typeface="Tahoma" pitchFamily="34" charset="0"/>
              </a:rPr>
              <a:t>devem</a:t>
            </a:r>
            <a:r>
              <a:rPr lang="en-GB" altLang="pt-PT" dirty="0">
                <a:solidFill>
                  <a:srgbClr val="FFFFFF"/>
                </a:solidFill>
                <a:latin typeface="Tahoma" pitchFamily="34" charset="0"/>
              </a:rPr>
              <a:t> </a:t>
            </a:r>
            <a:r>
              <a:rPr lang="en-GB" altLang="pt-PT" dirty="0" err="1">
                <a:solidFill>
                  <a:srgbClr val="FFFFFF"/>
                </a:solidFill>
                <a:latin typeface="Tahoma" pitchFamily="34" charset="0"/>
              </a:rPr>
              <a:t>ser</a:t>
            </a:r>
            <a:r>
              <a:rPr lang="en-GB" altLang="pt-PT" dirty="0">
                <a:solidFill>
                  <a:srgbClr val="FFFFFF"/>
                </a:solidFill>
                <a:latin typeface="Tahoma" pitchFamily="34" charset="0"/>
              </a:rPr>
              <a:t> </a:t>
            </a:r>
            <a:r>
              <a:rPr lang="en-GB" altLang="pt-PT" dirty="0" err="1">
                <a:solidFill>
                  <a:srgbClr val="FFFFFF"/>
                </a:solidFill>
                <a:latin typeface="Tahoma" pitchFamily="34" charset="0"/>
              </a:rPr>
              <a:t>inscritas</a:t>
            </a:r>
            <a:r>
              <a:rPr lang="en-GB" altLang="pt-PT" dirty="0">
                <a:solidFill>
                  <a:srgbClr val="FFFFFF"/>
                </a:solidFill>
                <a:latin typeface="Tahoma" pitchFamily="34" charset="0"/>
              </a:rPr>
              <a:t> se </a:t>
            </a:r>
            <a:r>
              <a:rPr lang="en-GB" altLang="pt-PT" dirty="0" err="1">
                <a:solidFill>
                  <a:srgbClr val="FFFFFF"/>
                </a:solidFill>
                <a:latin typeface="Tahoma" pitchFamily="34" charset="0"/>
              </a:rPr>
              <a:t>surgirem</a:t>
            </a:r>
            <a:r>
              <a:rPr lang="en-GB" altLang="pt-PT" dirty="0">
                <a:solidFill>
                  <a:srgbClr val="FFFFFF"/>
                </a:solidFill>
                <a:latin typeface="Tahoma" pitchFamily="34" charset="0"/>
              </a:rPr>
              <a:t> </a:t>
            </a:r>
            <a:r>
              <a:rPr lang="en-GB" altLang="pt-PT" dirty="0" err="1">
                <a:solidFill>
                  <a:srgbClr val="FFFFFF"/>
                </a:solidFill>
                <a:latin typeface="Tahoma" pitchFamily="34" charset="0"/>
              </a:rPr>
              <a:t>sinais</a:t>
            </a:r>
            <a:r>
              <a:rPr lang="en-GB" altLang="pt-PT" dirty="0">
                <a:solidFill>
                  <a:srgbClr val="FFFFFF"/>
                </a:solidFill>
                <a:latin typeface="Tahoma" pitchFamily="34" charset="0"/>
              </a:rPr>
              <a:t> / </a:t>
            </a:r>
            <a:r>
              <a:rPr lang="en-GB" altLang="pt-PT" dirty="0" err="1">
                <a:solidFill>
                  <a:srgbClr val="FFFFFF"/>
                </a:solidFill>
                <a:latin typeface="Tahoma" pitchFamily="34" charset="0"/>
              </a:rPr>
              <a:t>sintomas</a:t>
            </a:r>
            <a:r>
              <a:rPr lang="en-GB" altLang="pt-PT" dirty="0">
                <a:solidFill>
                  <a:srgbClr val="FFFFFF"/>
                </a:solidFill>
                <a:latin typeface="Tahoma" pitchFamily="34" charset="0"/>
              </a:rPr>
              <a:t> </a:t>
            </a:r>
            <a:r>
              <a:rPr lang="en-GB" altLang="pt-PT" dirty="0" err="1">
                <a:solidFill>
                  <a:srgbClr val="FFFFFF"/>
                </a:solidFill>
                <a:latin typeface="Tahoma" pitchFamily="34" charset="0"/>
              </a:rPr>
              <a:t>estão</a:t>
            </a:r>
            <a:r>
              <a:rPr lang="en-GB" altLang="pt-PT" dirty="0">
                <a:solidFill>
                  <a:srgbClr val="FFFFFF"/>
                </a:solidFill>
                <a:latin typeface="Tahoma" pitchFamily="34" charset="0"/>
              </a:rPr>
              <a:t> </a:t>
            </a:r>
            <a:r>
              <a:rPr lang="en-GB" altLang="pt-PT" dirty="0" err="1">
                <a:solidFill>
                  <a:srgbClr val="FFFFFF"/>
                </a:solidFill>
                <a:latin typeface="Tahoma" pitchFamily="34" charset="0"/>
              </a:rPr>
              <a:t>presentes</a:t>
            </a:r>
            <a:r>
              <a:rPr lang="en-GB" altLang="pt-PT" dirty="0">
                <a:solidFill>
                  <a:srgbClr val="FFFFFF"/>
                </a:solidFill>
                <a:latin typeface="Tahoma" pitchFamily="34" charset="0"/>
              </a:rPr>
              <a:t> </a:t>
            </a:r>
            <a:r>
              <a:rPr lang="en-GB" altLang="pt-PT" dirty="0" err="1">
                <a:solidFill>
                  <a:srgbClr val="FFFFFF"/>
                </a:solidFill>
                <a:latin typeface="Tahoma" pitchFamily="34" charset="0"/>
              </a:rPr>
              <a:t>na</a:t>
            </a:r>
            <a:r>
              <a:rPr lang="en-GB" altLang="pt-PT" dirty="0">
                <a:solidFill>
                  <a:srgbClr val="FFFFFF"/>
                </a:solidFill>
                <a:latin typeface="Tahoma" pitchFamily="34" charset="0"/>
              </a:rPr>
              <a:t> </a:t>
            </a:r>
            <a:r>
              <a:rPr lang="en-GB" altLang="pt-PT" dirty="0" err="1">
                <a:solidFill>
                  <a:srgbClr val="FFFFFF"/>
                </a:solidFill>
                <a:latin typeface="Tahoma" pitchFamily="34" charset="0"/>
              </a:rPr>
              <a:t>admissão</a:t>
            </a:r>
            <a:r>
              <a:rPr lang="en-GB" altLang="pt-PT" dirty="0">
                <a:solidFill>
                  <a:srgbClr val="FFFFFF"/>
                </a:solidFill>
                <a:latin typeface="Tahoma" pitchFamily="34" charset="0"/>
              </a:rPr>
              <a:t>, mas </a:t>
            </a:r>
            <a:r>
              <a:rPr lang="en-GB" altLang="pt-PT" dirty="0" err="1">
                <a:solidFill>
                  <a:srgbClr val="FFFFFF"/>
                </a:solidFill>
                <a:latin typeface="Tahoma" pitchFamily="34" charset="0"/>
              </a:rPr>
              <a:t>deve</a:t>
            </a:r>
            <a:r>
              <a:rPr lang="en-GB" altLang="pt-PT" dirty="0">
                <a:solidFill>
                  <a:srgbClr val="FFFFFF"/>
                </a:solidFill>
                <a:latin typeface="Tahoma" pitchFamily="34" charset="0"/>
              </a:rPr>
              <a:t> </a:t>
            </a:r>
            <a:r>
              <a:rPr lang="en-GB" altLang="pt-PT" dirty="0" err="1">
                <a:solidFill>
                  <a:srgbClr val="FFFFFF"/>
                </a:solidFill>
                <a:latin typeface="Tahoma" pitchFamily="34" charset="0"/>
              </a:rPr>
              <a:t>ser</a:t>
            </a:r>
            <a:r>
              <a:rPr lang="en-GB" altLang="pt-PT" dirty="0">
                <a:solidFill>
                  <a:srgbClr val="FFFFFF"/>
                </a:solidFill>
                <a:latin typeface="Tahoma" pitchFamily="34" charset="0"/>
              </a:rPr>
              <a:t> </a:t>
            </a:r>
            <a:r>
              <a:rPr lang="en-GB" altLang="pt-PT" dirty="0" err="1">
                <a:solidFill>
                  <a:srgbClr val="FFFFFF"/>
                </a:solidFill>
                <a:latin typeface="Tahoma" pitchFamily="34" charset="0"/>
              </a:rPr>
              <a:t>preenchido</a:t>
            </a:r>
            <a:r>
              <a:rPr lang="en-GB" altLang="pt-PT" dirty="0">
                <a:solidFill>
                  <a:srgbClr val="FFFFFF"/>
                </a:solidFill>
                <a:latin typeface="Tahoma" pitchFamily="34" charset="0"/>
              </a:rPr>
              <a:t> se </a:t>
            </a:r>
            <a:r>
              <a:rPr lang="en-GB" altLang="pt-PT" dirty="0" err="1">
                <a:solidFill>
                  <a:srgbClr val="FFFFFF"/>
                </a:solidFill>
                <a:latin typeface="Tahoma" pitchFamily="34" charset="0"/>
              </a:rPr>
              <a:t>início</a:t>
            </a:r>
            <a:r>
              <a:rPr lang="en-GB" altLang="pt-PT" dirty="0">
                <a:solidFill>
                  <a:srgbClr val="FFFFFF"/>
                </a:solidFill>
                <a:latin typeface="Tahoma" pitchFamily="34" charset="0"/>
              </a:rPr>
              <a:t> </a:t>
            </a:r>
            <a:r>
              <a:rPr lang="en-GB" altLang="pt-PT" dirty="0" err="1">
                <a:solidFill>
                  <a:srgbClr val="FFFFFF"/>
                </a:solidFill>
                <a:latin typeface="Tahoma" pitchFamily="34" charset="0"/>
              </a:rPr>
              <a:t>durante</a:t>
            </a:r>
            <a:r>
              <a:rPr lang="en-GB" altLang="pt-PT" dirty="0">
                <a:solidFill>
                  <a:srgbClr val="FFFFFF"/>
                </a:solidFill>
                <a:latin typeface="Tahoma" pitchFamily="34" charset="0"/>
              </a:rPr>
              <a:t> a </a:t>
            </a:r>
            <a:r>
              <a:rPr lang="en-GB" altLang="pt-PT" dirty="0" err="1">
                <a:solidFill>
                  <a:srgbClr val="FFFFFF"/>
                </a:solidFill>
                <a:latin typeface="Tahoma" pitchFamily="34" charset="0"/>
              </a:rPr>
              <a:t>estadia</a:t>
            </a:r>
            <a:r>
              <a:rPr lang="en-GB" altLang="pt-PT" dirty="0">
                <a:solidFill>
                  <a:srgbClr val="FFFFFF"/>
                </a:solidFill>
                <a:latin typeface="Tahoma" pitchFamily="34" charset="0"/>
              </a:rPr>
              <a:t> </a:t>
            </a:r>
            <a:r>
              <a:rPr lang="en-GB" altLang="pt-PT" dirty="0" err="1">
                <a:solidFill>
                  <a:srgbClr val="FFFFFF"/>
                </a:solidFill>
                <a:latin typeface="Tahoma" pitchFamily="34" charset="0"/>
              </a:rPr>
              <a:t>atual</a:t>
            </a:r>
            <a:r>
              <a:rPr lang="en-GB" altLang="pt-PT" dirty="0">
                <a:solidFill>
                  <a:srgbClr val="FFFFFF"/>
                </a:solidFill>
                <a:latin typeface="Tahoma" pitchFamily="34" charset="0"/>
              </a:rPr>
              <a:t> </a:t>
            </a:r>
            <a:r>
              <a:rPr lang="en-GB" altLang="pt-PT" dirty="0" err="1">
                <a:solidFill>
                  <a:srgbClr val="FFFFFF"/>
                </a:solidFill>
                <a:latin typeface="Tahoma" pitchFamily="34" charset="0"/>
              </a:rPr>
              <a:t>na</a:t>
            </a:r>
            <a:r>
              <a:rPr lang="en-GB" altLang="pt-PT" dirty="0">
                <a:solidFill>
                  <a:srgbClr val="FFFFFF"/>
                </a:solidFill>
                <a:latin typeface="Tahoma" pitchFamily="34" charset="0"/>
              </a:rPr>
              <a:t> UCCI. </a:t>
            </a:r>
            <a:r>
              <a:rPr lang="en-GB" altLang="pt-PT" dirty="0" err="1">
                <a:solidFill>
                  <a:srgbClr val="FFFFFF"/>
                </a:solidFill>
                <a:latin typeface="Tahoma" pitchFamily="34" charset="0"/>
              </a:rPr>
              <a:t>Registe</a:t>
            </a:r>
            <a:r>
              <a:rPr lang="en-GB" altLang="pt-PT" dirty="0">
                <a:solidFill>
                  <a:srgbClr val="FFFFFF"/>
                </a:solidFill>
                <a:latin typeface="Tahoma" pitchFamily="34" charset="0"/>
              </a:rPr>
              <a:t> a data dos </a:t>
            </a:r>
            <a:r>
              <a:rPr lang="en-GB" altLang="pt-PT" dirty="0" err="1">
                <a:solidFill>
                  <a:srgbClr val="FFFFFF"/>
                </a:solidFill>
                <a:latin typeface="Tahoma" pitchFamily="34" charset="0"/>
              </a:rPr>
              <a:t>primeiros</a:t>
            </a:r>
            <a:r>
              <a:rPr lang="en-GB" altLang="pt-PT" dirty="0">
                <a:solidFill>
                  <a:srgbClr val="FFFFFF"/>
                </a:solidFill>
                <a:latin typeface="Tahoma" pitchFamily="34" charset="0"/>
              </a:rPr>
              <a:t> </a:t>
            </a:r>
            <a:r>
              <a:rPr lang="en-GB" altLang="pt-PT" dirty="0" err="1">
                <a:solidFill>
                  <a:srgbClr val="FFFFFF"/>
                </a:solidFill>
                <a:latin typeface="Tahoma" pitchFamily="34" charset="0"/>
              </a:rPr>
              <a:t>sinais</a:t>
            </a:r>
            <a:r>
              <a:rPr lang="en-GB" altLang="pt-PT" dirty="0">
                <a:solidFill>
                  <a:srgbClr val="FFFFFF"/>
                </a:solidFill>
                <a:latin typeface="Tahoma" pitchFamily="34" charset="0"/>
              </a:rPr>
              <a:t> </a:t>
            </a:r>
            <a:r>
              <a:rPr lang="en-GB" altLang="pt-PT" dirty="0" err="1">
                <a:solidFill>
                  <a:srgbClr val="FFFFFF"/>
                </a:solidFill>
                <a:latin typeface="Tahoma" pitchFamily="34" charset="0"/>
              </a:rPr>
              <a:t>ou</a:t>
            </a:r>
            <a:r>
              <a:rPr lang="en-GB" altLang="pt-PT" dirty="0">
                <a:solidFill>
                  <a:srgbClr val="FFFFFF"/>
                </a:solidFill>
                <a:latin typeface="Tahoma" pitchFamily="34" charset="0"/>
              </a:rPr>
              <a:t> </a:t>
            </a:r>
            <a:r>
              <a:rPr lang="en-GB" altLang="pt-PT" dirty="0" err="1">
                <a:solidFill>
                  <a:srgbClr val="FFFFFF"/>
                </a:solidFill>
                <a:latin typeface="Tahoma" pitchFamily="34" charset="0"/>
              </a:rPr>
              <a:t>sintomas</a:t>
            </a:r>
            <a:r>
              <a:rPr lang="en-GB" altLang="pt-PT" dirty="0">
                <a:solidFill>
                  <a:srgbClr val="FFFFFF"/>
                </a:solidFill>
                <a:latin typeface="Tahoma" pitchFamily="34" charset="0"/>
              </a:rPr>
              <a:t> da </a:t>
            </a:r>
            <a:r>
              <a:rPr lang="en-GB" altLang="pt-PT" dirty="0" err="1">
                <a:solidFill>
                  <a:srgbClr val="FFFFFF"/>
                </a:solidFill>
                <a:latin typeface="Tahoma" pitchFamily="34" charset="0"/>
              </a:rPr>
              <a:t>infeção</a:t>
            </a:r>
            <a:r>
              <a:rPr lang="en-GB" altLang="pt-PT" dirty="0">
                <a:solidFill>
                  <a:srgbClr val="FFFFFF"/>
                </a:solidFill>
                <a:latin typeface="Tahoma" pitchFamily="34" charset="0"/>
              </a:rPr>
              <a:t>; Se </a:t>
            </a:r>
            <a:r>
              <a:rPr lang="en-GB" altLang="pt-PT" dirty="0" err="1">
                <a:solidFill>
                  <a:srgbClr val="FFFFFF"/>
                </a:solidFill>
                <a:latin typeface="Tahoma" pitchFamily="34" charset="0"/>
              </a:rPr>
              <a:t>desconhecido</a:t>
            </a:r>
            <a:r>
              <a:rPr lang="en-GB" altLang="pt-PT" dirty="0">
                <a:solidFill>
                  <a:srgbClr val="FFFFFF"/>
                </a:solidFill>
                <a:latin typeface="Tahoma" pitchFamily="34" charset="0"/>
              </a:rPr>
              <a:t>, </a:t>
            </a:r>
            <a:r>
              <a:rPr lang="en-GB" altLang="pt-PT" dirty="0" err="1">
                <a:solidFill>
                  <a:srgbClr val="FFFFFF"/>
                </a:solidFill>
                <a:latin typeface="Tahoma" pitchFamily="34" charset="0"/>
              </a:rPr>
              <a:t>registar</a:t>
            </a:r>
            <a:r>
              <a:rPr lang="en-GB" altLang="pt-PT" dirty="0">
                <a:solidFill>
                  <a:srgbClr val="FFFFFF"/>
                </a:solidFill>
                <a:latin typeface="Tahoma" pitchFamily="34" charset="0"/>
              </a:rPr>
              <a:t> a data que  </a:t>
            </a:r>
            <a:r>
              <a:rPr lang="en-GB" altLang="pt-PT" dirty="0" err="1">
                <a:solidFill>
                  <a:srgbClr val="FFFFFF"/>
                </a:solidFill>
                <a:latin typeface="Tahoma" pitchFamily="34" charset="0"/>
              </a:rPr>
              <a:t>foi</a:t>
            </a:r>
            <a:r>
              <a:rPr lang="en-GB" altLang="pt-PT" dirty="0">
                <a:solidFill>
                  <a:srgbClr val="FFFFFF"/>
                </a:solidFill>
                <a:latin typeface="Tahoma" pitchFamily="34" charset="0"/>
              </a:rPr>
              <a:t> </a:t>
            </a:r>
            <a:r>
              <a:rPr lang="en-GB" altLang="pt-PT" dirty="0" err="1">
                <a:solidFill>
                  <a:srgbClr val="FFFFFF"/>
                </a:solidFill>
                <a:latin typeface="Tahoma" pitchFamily="34" charset="0"/>
              </a:rPr>
              <a:t>iniciado</a:t>
            </a:r>
            <a:r>
              <a:rPr lang="en-GB" altLang="pt-PT" dirty="0">
                <a:solidFill>
                  <a:srgbClr val="FFFFFF"/>
                </a:solidFill>
                <a:latin typeface="Tahoma" pitchFamily="34" charset="0"/>
              </a:rPr>
              <a:t> o </a:t>
            </a:r>
            <a:r>
              <a:rPr lang="en-GB" altLang="pt-PT" dirty="0" err="1">
                <a:solidFill>
                  <a:srgbClr val="FFFFFF"/>
                </a:solidFill>
                <a:latin typeface="Tahoma" pitchFamily="34" charset="0"/>
              </a:rPr>
              <a:t>tratamento</a:t>
            </a:r>
            <a:r>
              <a:rPr lang="en-GB" altLang="pt-PT" dirty="0">
                <a:solidFill>
                  <a:srgbClr val="FFFFFF"/>
                </a:solidFill>
                <a:latin typeface="Tahoma" pitchFamily="34" charset="0"/>
              </a:rPr>
              <a:t> para </a:t>
            </a:r>
            <a:r>
              <a:rPr lang="en-GB" altLang="pt-PT" dirty="0" err="1">
                <a:solidFill>
                  <a:srgbClr val="FFFFFF"/>
                </a:solidFill>
                <a:latin typeface="Tahoma" pitchFamily="34" charset="0"/>
              </a:rPr>
              <a:t>esta</a:t>
            </a:r>
            <a:r>
              <a:rPr lang="en-GB" altLang="pt-PT" dirty="0">
                <a:solidFill>
                  <a:srgbClr val="FFFFFF"/>
                </a:solidFill>
                <a:latin typeface="Tahoma" pitchFamily="34" charset="0"/>
              </a:rPr>
              <a:t> </a:t>
            </a:r>
            <a:r>
              <a:rPr lang="en-GB" altLang="pt-PT" dirty="0" err="1">
                <a:solidFill>
                  <a:srgbClr val="FFFFFF"/>
                </a:solidFill>
                <a:latin typeface="Tahoma" pitchFamily="34" charset="0"/>
              </a:rPr>
              <a:t>infeção</a:t>
            </a:r>
            <a:r>
              <a:rPr lang="en-GB" altLang="pt-PT" dirty="0">
                <a:solidFill>
                  <a:srgbClr val="FFFFFF"/>
                </a:solidFill>
                <a:latin typeface="Tahoma" pitchFamily="34" charset="0"/>
              </a:rPr>
              <a:t> </a:t>
            </a:r>
            <a:r>
              <a:rPr lang="en-GB" altLang="pt-PT" dirty="0" err="1">
                <a:solidFill>
                  <a:srgbClr val="FFFFFF"/>
                </a:solidFill>
                <a:latin typeface="Tahoma" pitchFamily="34" charset="0"/>
              </a:rPr>
              <a:t>ou</a:t>
            </a:r>
            <a:r>
              <a:rPr lang="en-GB" altLang="pt-PT" dirty="0">
                <a:solidFill>
                  <a:srgbClr val="FFFFFF"/>
                </a:solidFill>
                <a:latin typeface="Tahoma" pitchFamily="34" charset="0"/>
              </a:rPr>
              <a:t> a data da </a:t>
            </a:r>
            <a:r>
              <a:rPr lang="en-GB" altLang="pt-PT" dirty="0" err="1">
                <a:solidFill>
                  <a:srgbClr val="FFFFFF"/>
                </a:solidFill>
                <a:latin typeface="Tahoma" pitchFamily="34" charset="0"/>
              </a:rPr>
              <a:t>primeira</a:t>
            </a:r>
            <a:r>
              <a:rPr lang="en-GB" altLang="pt-PT" dirty="0">
                <a:solidFill>
                  <a:srgbClr val="FFFFFF"/>
                </a:solidFill>
                <a:latin typeface="Tahoma" pitchFamily="34" charset="0"/>
              </a:rPr>
              <a:t> </a:t>
            </a:r>
            <a:r>
              <a:rPr lang="en-GB" altLang="pt-PT" dirty="0" err="1">
                <a:solidFill>
                  <a:srgbClr val="FFFFFF"/>
                </a:solidFill>
                <a:latin typeface="Tahoma" pitchFamily="34" charset="0"/>
              </a:rPr>
              <a:t>amostra</a:t>
            </a:r>
            <a:r>
              <a:rPr lang="en-GB" altLang="pt-PT" dirty="0">
                <a:solidFill>
                  <a:srgbClr val="FFFFFF"/>
                </a:solidFill>
                <a:latin typeface="Tahoma" pitchFamily="34" charset="0"/>
              </a:rPr>
              <a:t> de </a:t>
            </a:r>
            <a:r>
              <a:rPr lang="en-GB" altLang="pt-PT" dirty="0" err="1">
                <a:solidFill>
                  <a:srgbClr val="FFFFFF"/>
                </a:solidFill>
                <a:latin typeface="Tahoma" pitchFamily="34" charset="0"/>
              </a:rPr>
              <a:t>diagnóstico</a:t>
            </a:r>
            <a:r>
              <a:rPr lang="en-GB" altLang="pt-PT" dirty="0">
                <a:solidFill>
                  <a:srgbClr val="FFFFFF"/>
                </a:solidFill>
                <a:latin typeface="Tahoma" pitchFamily="34" charset="0"/>
              </a:rPr>
              <a:t> </a:t>
            </a:r>
            <a:r>
              <a:rPr lang="en-GB" altLang="pt-PT" dirty="0" err="1">
                <a:solidFill>
                  <a:srgbClr val="FFFFFF"/>
                </a:solidFill>
                <a:latin typeface="Tahoma" pitchFamily="34" charset="0"/>
              </a:rPr>
              <a:t>foi</a:t>
            </a:r>
            <a:r>
              <a:rPr lang="en-GB" altLang="pt-PT" dirty="0">
                <a:solidFill>
                  <a:srgbClr val="FFFFFF"/>
                </a:solidFill>
                <a:latin typeface="Tahoma" pitchFamily="34" charset="0"/>
              </a:rPr>
              <a:t> </a:t>
            </a:r>
            <a:r>
              <a:rPr lang="en-GB" altLang="pt-PT" dirty="0" err="1">
                <a:solidFill>
                  <a:srgbClr val="FFFFFF"/>
                </a:solidFill>
                <a:latin typeface="Tahoma" pitchFamily="34" charset="0"/>
              </a:rPr>
              <a:t>tomada</a:t>
            </a:r>
            <a:r>
              <a:rPr lang="en-GB" altLang="pt-PT" dirty="0">
                <a:solidFill>
                  <a:srgbClr val="FFFFFF"/>
                </a:solidFill>
                <a:latin typeface="Tahoma" pitchFamily="34" charset="0"/>
              </a:rPr>
              <a:t>. </a:t>
            </a:r>
            <a:r>
              <a:rPr lang="pt-PT" altLang="pt-PT" dirty="0">
                <a:solidFill>
                  <a:srgbClr val="FFFFFF"/>
                </a:solidFill>
                <a:latin typeface="Tahoma" pitchFamily="34" charset="0"/>
              </a:rPr>
              <a:t>Se não há tratamento ou amostra, por favor, estimar.</a:t>
            </a:r>
            <a:endParaRPr lang="en-GB" altLang="pt-PT" dirty="0">
              <a:solidFill>
                <a:srgbClr val="FFFFFF"/>
              </a:solidFill>
              <a:latin typeface="Tahoma"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965200"/>
            <a:ext cx="7786688" cy="5116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195" name="Group 14"/>
          <p:cNvGrpSpPr>
            <a:grpSpLocks/>
          </p:cNvGrpSpPr>
          <p:nvPr/>
        </p:nvGrpSpPr>
        <p:grpSpPr bwMode="auto">
          <a:xfrm>
            <a:off x="885825" y="3779838"/>
            <a:ext cx="8083550" cy="2338388"/>
            <a:chOff x="1026390" y="3306524"/>
            <a:chExt cx="8083934" cy="2338207"/>
          </a:xfrm>
        </p:grpSpPr>
        <p:sp>
          <p:nvSpPr>
            <p:cNvPr id="5" name="Oval 4"/>
            <p:cNvSpPr>
              <a:spLocks noChangeArrowheads="1"/>
            </p:cNvSpPr>
            <p:nvPr/>
          </p:nvSpPr>
          <p:spPr bwMode="auto">
            <a:xfrm>
              <a:off x="1026390" y="3306524"/>
              <a:ext cx="1304987" cy="539708"/>
            </a:xfrm>
            <a:prstGeom prst="ellipse">
              <a:avLst/>
            </a:prstGeom>
            <a:noFill/>
            <a:ln w="38100">
              <a:solidFill>
                <a:srgbClr val="FF0000"/>
              </a:solidFill>
              <a:round/>
              <a:headEnd/>
              <a:tailEnd/>
            </a:ln>
            <a:effectLst>
              <a:outerShdw blurRad="63500" dist="23000" dir="5400000" rotWithShape="0">
                <a:srgbClr val="000000">
                  <a:alpha val="34998"/>
                </a:srgbClr>
              </a:outerShdw>
            </a:effectLst>
            <a:ex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grpSp>
          <p:nvGrpSpPr>
            <p:cNvPr id="8208" name="Group 6"/>
            <p:cNvGrpSpPr>
              <a:grpSpLocks/>
            </p:cNvGrpSpPr>
            <p:nvPr/>
          </p:nvGrpSpPr>
          <p:grpSpPr bwMode="auto">
            <a:xfrm>
              <a:off x="2331379" y="3576377"/>
              <a:ext cx="6778945" cy="2068354"/>
              <a:chOff x="2331379" y="3576377"/>
              <a:chExt cx="6778945" cy="2068354"/>
            </a:xfrm>
          </p:grpSpPr>
          <p:sp>
            <p:nvSpPr>
              <p:cNvPr id="29" name="Rounded Rectangle 28"/>
              <p:cNvSpPr/>
              <p:nvPr/>
            </p:nvSpPr>
            <p:spPr>
              <a:xfrm>
                <a:off x="7168719" y="3576377"/>
                <a:ext cx="1941605" cy="2068354"/>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600" b="1" dirty="0" err="1"/>
                  <a:t>Listas</a:t>
                </a:r>
                <a:r>
                  <a:rPr lang="en-US" sz="1600" b="1" dirty="0"/>
                  <a:t> </a:t>
                </a:r>
                <a:r>
                  <a:rPr lang="en-US" sz="1600" b="1" dirty="0" err="1"/>
                  <a:t>serviços</a:t>
                </a:r>
                <a:r>
                  <a:rPr lang="en-US" sz="1600" b="1" dirty="0"/>
                  <a:t> não devem ser enviadas para </a:t>
                </a:r>
                <a:r>
                  <a:rPr lang="en-US" sz="1600" b="1" dirty="0" err="1"/>
                  <a:t>coordenação</a:t>
                </a:r>
                <a:r>
                  <a:rPr lang="en-US" sz="1600" b="1" dirty="0"/>
                  <a:t> </a:t>
                </a:r>
                <a:r>
                  <a:rPr lang="en-US" sz="1600" b="1" dirty="0" err="1"/>
                  <a:t>nacional</a:t>
                </a:r>
                <a:r>
                  <a:rPr lang="en-US" sz="1600" b="1" dirty="0"/>
                  <a:t> mas mantidos em </a:t>
                </a:r>
                <a:r>
                  <a:rPr lang="en-US" sz="1600" b="1" dirty="0" err="1"/>
                  <a:t>segurança</a:t>
                </a:r>
                <a:r>
                  <a:rPr lang="en-US" sz="1600" b="1" dirty="0"/>
                  <a:t> </a:t>
                </a:r>
                <a:r>
                  <a:rPr lang="en-US" sz="1600" b="1" dirty="0" err="1"/>
                  <a:t>nas</a:t>
                </a:r>
                <a:r>
                  <a:rPr lang="en-US" sz="1600" b="1" dirty="0"/>
                  <a:t> LTCF</a:t>
                </a:r>
              </a:p>
            </p:txBody>
          </p:sp>
          <p:cxnSp>
            <p:nvCxnSpPr>
              <p:cNvPr id="30" name="Straight Arrow Connector 29"/>
              <p:cNvCxnSpPr>
                <a:cxnSpLocks noChangeShapeType="1"/>
                <a:stCxn id="29" idx="1"/>
              </p:cNvCxnSpPr>
              <p:nvPr/>
            </p:nvCxnSpPr>
            <p:spPr bwMode="auto">
              <a:xfrm flipH="1" flipV="1">
                <a:off x="2331379" y="3576380"/>
                <a:ext cx="4837340" cy="1034174"/>
              </a:xfrm>
              <a:prstGeom prst="straightConnector1">
                <a:avLst/>
              </a:prstGeom>
              <a:noFill/>
              <a:ln w="25400">
                <a:solidFill>
                  <a:srgbClr val="FF0000"/>
                </a:solidFill>
                <a:round/>
                <a:headEnd/>
                <a:tailEnd type="arrow" w="med" len="med"/>
              </a:ln>
              <a:effectLst>
                <a:outerShdw blurRad="63500" dist="20000" dir="5400000" rotWithShape="0">
                  <a:srgbClr val="000000">
                    <a:alpha val="37999"/>
                  </a:srgbClr>
                </a:outerShdw>
              </a:effectLst>
              <a:extLst/>
            </p:spPr>
          </p:cxnSp>
        </p:grpSp>
      </p:grpSp>
      <p:grpSp>
        <p:nvGrpSpPr>
          <p:cNvPr id="8196" name="Group 13"/>
          <p:cNvGrpSpPr>
            <a:grpSpLocks/>
          </p:cNvGrpSpPr>
          <p:nvPr/>
        </p:nvGrpSpPr>
        <p:grpSpPr bwMode="auto">
          <a:xfrm>
            <a:off x="5018088" y="960438"/>
            <a:ext cx="4125911" cy="1709737"/>
            <a:chOff x="4967545" y="966375"/>
            <a:chExt cx="4127187" cy="1708671"/>
          </a:xfrm>
        </p:grpSpPr>
        <p:sp>
          <p:nvSpPr>
            <p:cNvPr id="9" name="Oval 8"/>
            <p:cNvSpPr>
              <a:spLocks noChangeArrowheads="1"/>
            </p:cNvSpPr>
            <p:nvPr/>
          </p:nvSpPr>
          <p:spPr bwMode="auto">
            <a:xfrm>
              <a:off x="4967545" y="1808812"/>
              <a:ext cx="1619751" cy="553693"/>
            </a:xfrm>
            <a:prstGeom prst="ellipse">
              <a:avLst/>
            </a:prstGeom>
            <a:noFill/>
            <a:ln w="38100">
              <a:solidFill>
                <a:srgbClr val="FF0000"/>
              </a:solidFill>
              <a:round/>
              <a:headEnd/>
              <a:tailEnd/>
            </a:ln>
            <a:effectLst>
              <a:outerShdw blurRad="63500" dist="23000" dir="5400000" rotWithShape="0">
                <a:srgbClr val="000000">
                  <a:alpha val="34998"/>
                </a:srgbClr>
              </a:outerShdw>
            </a:effectLst>
            <a:ex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grpSp>
          <p:nvGrpSpPr>
            <p:cNvPr id="8204" name="Group 12"/>
            <p:cNvGrpSpPr>
              <a:grpSpLocks/>
            </p:cNvGrpSpPr>
            <p:nvPr/>
          </p:nvGrpSpPr>
          <p:grpSpPr bwMode="auto">
            <a:xfrm>
              <a:off x="6587296" y="966375"/>
              <a:ext cx="2507436" cy="1708671"/>
              <a:chOff x="6587296" y="966375"/>
              <a:chExt cx="2507436" cy="1708671"/>
            </a:xfrm>
          </p:grpSpPr>
          <p:sp>
            <p:nvSpPr>
              <p:cNvPr id="11" name="Rounded Rectangle 10"/>
              <p:cNvSpPr/>
              <p:nvPr/>
            </p:nvSpPr>
            <p:spPr>
              <a:xfrm>
                <a:off x="6977941" y="966375"/>
                <a:ext cx="2116791" cy="1708671"/>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600" b="1" dirty="0" err="1"/>
                  <a:t>Código</a:t>
                </a:r>
                <a:r>
                  <a:rPr lang="en-US" sz="1600" b="1" dirty="0"/>
                  <a:t> de </a:t>
                </a:r>
                <a:r>
                  <a:rPr lang="en-US" sz="1600" b="1" dirty="0" err="1"/>
                  <a:t>identificação</a:t>
                </a:r>
                <a:r>
                  <a:rPr lang="en-US" sz="1600" b="1" dirty="0"/>
                  <a:t> da LTCF </a:t>
                </a:r>
                <a:r>
                  <a:rPr lang="en-US" sz="1600" b="1" dirty="0" err="1"/>
                  <a:t>atribuído</a:t>
                </a:r>
                <a:r>
                  <a:rPr lang="en-US" sz="1600" b="1" dirty="0"/>
                  <a:t> pela </a:t>
                </a:r>
                <a:r>
                  <a:rPr lang="en-US" sz="1600" b="1" dirty="0" err="1"/>
                  <a:t>coordenação</a:t>
                </a:r>
                <a:r>
                  <a:rPr lang="en-US" sz="1600" b="1" dirty="0"/>
                  <a:t>  </a:t>
                </a:r>
                <a:r>
                  <a:rPr lang="en-US" sz="1600" b="1" dirty="0" err="1"/>
                  <a:t>nacional</a:t>
                </a:r>
                <a:r>
                  <a:rPr lang="en-US" sz="1600" b="1" dirty="0"/>
                  <a:t> de PPCIRA</a:t>
                </a:r>
              </a:p>
            </p:txBody>
          </p:sp>
          <p:cxnSp>
            <p:nvCxnSpPr>
              <p:cNvPr id="12" name="Straight Arrow Connector 11"/>
              <p:cNvCxnSpPr>
                <a:cxnSpLocks noChangeShapeType="1"/>
              </p:cNvCxnSpPr>
              <p:nvPr/>
            </p:nvCxnSpPr>
            <p:spPr bwMode="auto">
              <a:xfrm flipH="1" flipV="1">
                <a:off x="6587296" y="2083278"/>
                <a:ext cx="390646" cy="3173"/>
              </a:xfrm>
              <a:prstGeom prst="straightConnector1">
                <a:avLst/>
              </a:prstGeom>
              <a:noFill/>
              <a:ln w="25400">
                <a:solidFill>
                  <a:srgbClr val="FF0000"/>
                </a:solidFill>
                <a:round/>
                <a:headEnd/>
                <a:tailEnd type="arrow" w="med" len="med"/>
              </a:ln>
              <a:effectLst>
                <a:outerShdw blurRad="63500" dist="20000" dir="5400000" rotWithShape="0">
                  <a:srgbClr val="000000">
                    <a:alpha val="37999"/>
                  </a:srgbClr>
                </a:outerShdw>
              </a:effectLst>
              <a:extLst/>
            </p:spPr>
          </p:cxnSp>
        </p:grpSp>
      </p:grpSp>
      <p:sp>
        <p:nvSpPr>
          <p:cNvPr id="16" name="Oval 15"/>
          <p:cNvSpPr>
            <a:spLocks noChangeArrowheads="1"/>
          </p:cNvSpPr>
          <p:nvPr/>
        </p:nvSpPr>
        <p:spPr bwMode="auto">
          <a:xfrm>
            <a:off x="219076" y="2371723"/>
            <a:ext cx="1619250" cy="349250"/>
          </a:xfrm>
          <a:prstGeom prst="ellipse">
            <a:avLst/>
          </a:prstGeom>
          <a:noFill/>
          <a:ln w="38100">
            <a:solidFill>
              <a:srgbClr val="FF0000"/>
            </a:solidFill>
            <a:round/>
            <a:headEnd/>
            <a:tailEnd/>
          </a:ln>
          <a:effectLst>
            <a:outerShdw blurRad="63500" dist="23000" dir="5400000" rotWithShape="0">
              <a:srgbClr val="000000">
                <a:alpha val="34998"/>
              </a:srgbClr>
            </a:outerShdw>
          </a:effectLst>
          <a:ex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sp>
        <p:nvSpPr>
          <p:cNvPr id="8198" name="Title 5"/>
          <p:cNvSpPr>
            <a:spLocks noGrp="1"/>
          </p:cNvSpPr>
          <p:nvPr>
            <p:ph type="title"/>
          </p:nvPr>
        </p:nvSpPr>
        <p:spPr/>
        <p:txBody>
          <a:bodyPr/>
          <a:lstStyle/>
          <a:p>
            <a:r>
              <a:rPr lang="fr-BE" altLang="pt-PT" dirty="0"/>
              <a:t>PREENCHIMENTO DA LISTA DO SERVIÇO</a:t>
            </a:r>
            <a:endParaRPr lang="en-US" altLang="pt-PT"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058" name="Object 14"/>
          <p:cNvGraphicFramePr>
            <a:graphicFrameLocks noChangeAspect="1"/>
          </p:cNvGraphicFramePr>
          <p:nvPr/>
        </p:nvGraphicFramePr>
        <p:xfrm>
          <a:off x="1143000" y="3340100"/>
          <a:ext cx="6858000" cy="177800"/>
        </p:xfrm>
        <a:graphic>
          <a:graphicData uri="http://schemas.openxmlformats.org/presentationml/2006/ole">
            <mc:AlternateContent xmlns:mc="http://schemas.openxmlformats.org/markup-compatibility/2006">
              <mc:Choice xmlns:v="urn:schemas-microsoft-com:vml" Requires="v">
                <p:oleObj spid="_x0000_s45080" name="Document" r:id="rId4" imgW="6858000" imgH="177800" progId="Word.Document.12">
                  <p:embed/>
                </p:oleObj>
              </mc:Choice>
              <mc:Fallback>
                <p:oleObj name="Document" r:id="rId4" imgW="6858000" imgH="177800" progId="Word.Document.12">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3340100"/>
                        <a:ext cx="6858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5059" name="Title 1"/>
          <p:cNvSpPr>
            <a:spLocks noGrp="1"/>
          </p:cNvSpPr>
          <p:nvPr>
            <p:ph type="title"/>
          </p:nvPr>
        </p:nvSpPr>
        <p:spPr/>
        <p:txBody>
          <a:bodyPr/>
          <a:lstStyle/>
          <a:p>
            <a:r>
              <a:rPr lang="fr-BE" altLang="pt-PT" dirty="0"/>
              <a:t>QUESTIONÁRIO DO RESIDENTE</a:t>
            </a:r>
            <a:br>
              <a:rPr lang="fr-BE" altLang="pt-PT" dirty="0"/>
            </a:br>
            <a:r>
              <a:rPr lang="fr-BE" altLang="pt-PT" sz="2000" dirty="0" err="1"/>
              <a:t>Infeções</a:t>
            </a:r>
            <a:r>
              <a:rPr lang="fr-BE" altLang="pt-PT" sz="2000" dirty="0"/>
              <a:t> </a:t>
            </a:r>
            <a:r>
              <a:rPr lang="fr-BE" altLang="pt-PT" sz="2000" dirty="0" err="1"/>
              <a:t>Associadas</a:t>
            </a:r>
            <a:r>
              <a:rPr lang="fr-BE" altLang="pt-PT" sz="2000" dirty="0"/>
              <a:t> </a:t>
            </a:r>
            <a:r>
              <a:rPr lang="fr-BE" altLang="pt-PT" sz="2000" dirty="0" err="1"/>
              <a:t>aos</a:t>
            </a:r>
            <a:r>
              <a:rPr lang="fr-BE" altLang="pt-PT" sz="2000" dirty="0"/>
              <a:t> </a:t>
            </a:r>
            <a:r>
              <a:rPr lang="fr-BE" altLang="pt-PT" sz="2000" dirty="0" err="1"/>
              <a:t>Cuidados</a:t>
            </a:r>
            <a:r>
              <a:rPr lang="fr-BE" altLang="pt-PT" sz="2000" dirty="0"/>
              <a:t> de </a:t>
            </a:r>
            <a:r>
              <a:rPr lang="fr-BE" altLang="pt-PT" sz="2000" dirty="0" err="1"/>
              <a:t>Saúde</a:t>
            </a:r>
            <a:endParaRPr lang="en-US" altLang="pt-PT" dirty="0"/>
          </a:p>
        </p:txBody>
      </p:sp>
      <p:sp>
        <p:nvSpPr>
          <p:cNvPr id="45060" name="Content Placeholder 2"/>
          <p:cNvSpPr>
            <a:spLocks noGrp="1"/>
          </p:cNvSpPr>
          <p:nvPr>
            <p:ph idx="1"/>
          </p:nvPr>
        </p:nvSpPr>
        <p:spPr>
          <a:xfrm>
            <a:off x="323850" y="946150"/>
            <a:ext cx="8526463" cy="5162550"/>
          </a:xfrm>
        </p:spPr>
        <p:txBody>
          <a:bodyPr/>
          <a:lstStyle/>
          <a:p>
            <a:r>
              <a:rPr lang="fr-BE" altLang="pt-PT" b="1" dirty="0" err="1"/>
              <a:t>Origem</a:t>
            </a:r>
            <a:r>
              <a:rPr lang="fr-BE" altLang="pt-PT" b="1" dirty="0"/>
              <a:t> da </a:t>
            </a:r>
            <a:r>
              <a:rPr lang="fr-BE" altLang="pt-PT" b="1" dirty="0" err="1"/>
              <a:t>infeção</a:t>
            </a:r>
            <a:endParaRPr lang="fr-BE" altLang="pt-PT" b="1" dirty="0"/>
          </a:p>
          <a:p>
            <a:pPr>
              <a:buFont typeface="Wingdings" panose="05000000000000000000" pitchFamily="2" charset="2"/>
              <a:buChar char="§"/>
            </a:pPr>
            <a:r>
              <a:rPr lang="en-GB" altLang="pt-PT" sz="2000" dirty="0"/>
              <a:t>A HAI </a:t>
            </a:r>
            <a:r>
              <a:rPr lang="en-GB" altLang="pt-PT" sz="2000" dirty="0" err="1"/>
              <a:t>está</a:t>
            </a:r>
            <a:r>
              <a:rPr lang="en-GB" altLang="pt-PT" sz="2000" dirty="0"/>
              <a:t> </a:t>
            </a:r>
            <a:r>
              <a:rPr lang="en-GB" altLang="pt-PT" sz="2000" dirty="0" err="1"/>
              <a:t>associada</a:t>
            </a:r>
            <a:r>
              <a:rPr lang="en-GB" altLang="pt-PT" sz="2000" dirty="0"/>
              <a:t> com a LTCF </a:t>
            </a:r>
            <a:r>
              <a:rPr lang="en-GB" altLang="pt-PT" sz="2000" dirty="0" err="1"/>
              <a:t>atual</a:t>
            </a:r>
            <a:r>
              <a:rPr lang="en-GB" altLang="pt-PT" sz="2000" dirty="0"/>
              <a:t>, se a </a:t>
            </a:r>
            <a:r>
              <a:rPr lang="en-GB" altLang="pt-PT" sz="2000" dirty="0" err="1"/>
              <a:t>infeção</a:t>
            </a:r>
            <a:r>
              <a:rPr lang="en-GB" altLang="pt-PT" sz="2000" dirty="0"/>
              <a:t> </a:t>
            </a:r>
            <a:r>
              <a:rPr lang="en-GB" altLang="pt-PT" sz="2000" dirty="0" err="1"/>
              <a:t>começou</a:t>
            </a:r>
            <a:r>
              <a:rPr lang="en-GB" altLang="pt-PT" sz="2000" dirty="0"/>
              <a:t> no </a:t>
            </a:r>
            <a:r>
              <a:rPr lang="en-GB" altLang="pt-PT" sz="2000" dirty="0" err="1"/>
              <a:t>dia</a:t>
            </a:r>
            <a:r>
              <a:rPr lang="en-GB" altLang="pt-PT" sz="2000" dirty="0"/>
              <a:t> 3 </a:t>
            </a:r>
            <a:r>
              <a:rPr lang="en-GB" altLang="pt-PT" sz="2000" dirty="0" err="1"/>
              <a:t>ou</a:t>
            </a:r>
            <a:r>
              <a:rPr lang="en-GB" altLang="pt-PT" sz="2000" dirty="0"/>
              <a:t> </a:t>
            </a:r>
            <a:r>
              <a:rPr lang="en-GB" altLang="pt-PT" sz="2000" dirty="0" err="1"/>
              <a:t>mais</a:t>
            </a:r>
            <a:r>
              <a:rPr lang="en-GB" altLang="pt-PT" sz="2000" dirty="0"/>
              <a:t> </a:t>
            </a:r>
            <a:r>
              <a:rPr lang="en-GB" altLang="pt-PT" sz="2000" dirty="0" err="1"/>
              <a:t>tarde</a:t>
            </a:r>
            <a:r>
              <a:rPr lang="en-GB" altLang="pt-PT" sz="2000" dirty="0"/>
              <a:t>, </a:t>
            </a:r>
            <a:r>
              <a:rPr lang="en-GB" altLang="pt-PT" sz="2000" dirty="0" err="1"/>
              <a:t>depois</a:t>
            </a:r>
            <a:r>
              <a:rPr lang="en-GB" altLang="pt-PT" sz="2000" dirty="0"/>
              <a:t> de (re) </a:t>
            </a:r>
            <a:r>
              <a:rPr lang="en-GB" altLang="pt-PT" sz="2000" dirty="0" err="1"/>
              <a:t>admissão</a:t>
            </a:r>
            <a:r>
              <a:rPr lang="en-GB" altLang="pt-PT" sz="2000" dirty="0"/>
              <a:t> à LTCF </a:t>
            </a:r>
            <a:r>
              <a:rPr lang="en-GB" altLang="pt-PT" sz="2000" dirty="0" err="1"/>
              <a:t>atual</a:t>
            </a:r>
            <a:r>
              <a:rPr lang="en-GB" altLang="pt-PT" sz="2000" dirty="0"/>
              <a:t> </a:t>
            </a:r>
            <a:r>
              <a:rPr lang="pt-PT" altLang="pt-PT" sz="2000" dirty="0"/>
              <a:t>(considerar a data de admissão à LTCF o dia 1).</a:t>
            </a:r>
            <a:endParaRPr lang="en-US" altLang="pt-PT" sz="2000" dirty="0"/>
          </a:p>
          <a:p>
            <a:pPr>
              <a:buFont typeface="Wingdings" panose="05000000000000000000" pitchFamily="2" charset="2"/>
              <a:buChar char="§"/>
            </a:pPr>
            <a:r>
              <a:rPr lang="en-GB" altLang="pt-PT" sz="2000" dirty="0"/>
              <a:t>De </a:t>
            </a:r>
            <a:r>
              <a:rPr lang="en-GB" altLang="pt-PT" sz="2000" dirty="0" err="1"/>
              <a:t>acordo</a:t>
            </a:r>
            <a:r>
              <a:rPr lang="en-GB" altLang="pt-PT" sz="2000" dirty="0"/>
              <a:t> com a </a:t>
            </a:r>
            <a:r>
              <a:rPr lang="en-GB" altLang="pt-PT" sz="2000" dirty="0" err="1"/>
              <a:t>definição</a:t>
            </a:r>
            <a:r>
              <a:rPr lang="en-GB" altLang="pt-PT" sz="2000" dirty="0"/>
              <a:t> de um "HAI </a:t>
            </a:r>
            <a:r>
              <a:rPr lang="en-GB" altLang="pt-PT" sz="2000" dirty="0" err="1"/>
              <a:t>ativa</a:t>
            </a:r>
            <a:r>
              <a:rPr lang="en-GB" altLang="pt-PT" sz="2000" dirty="0"/>
              <a:t> ', </a:t>
            </a:r>
            <a:r>
              <a:rPr lang="en-GB" altLang="pt-PT" sz="2000" dirty="0" err="1"/>
              <a:t>infeções</a:t>
            </a:r>
            <a:r>
              <a:rPr lang="en-GB" altLang="pt-PT" sz="2000" dirty="0"/>
              <a:t>, que </a:t>
            </a:r>
            <a:r>
              <a:rPr lang="en-GB" altLang="pt-PT" sz="2000" dirty="0" err="1"/>
              <a:t>começam</a:t>
            </a:r>
            <a:r>
              <a:rPr lang="en-GB" altLang="pt-PT" sz="2000" dirty="0"/>
              <a:t>  no </a:t>
            </a:r>
            <a:r>
              <a:rPr lang="en-GB" altLang="pt-PT" sz="2000" dirty="0" err="1"/>
              <a:t>dia</a:t>
            </a:r>
            <a:r>
              <a:rPr lang="en-GB" altLang="pt-PT" sz="2000" dirty="0"/>
              <a:t> 1 </a:t>
            </a:r>
            <a:r>
              <a:rPr lang="en-GB" altLang="pt-PT" sz="2000" dirty="0" err="1"/>
              <a:t>ou</a:t>
            </a:r>
            <a:r>
              <a:rPr lang="en-GB" altLang="pt-PT" sz="2000" dirty="0"/>
              <a:t> 2 (2 </a:t>
            </a:r>
            <a:r>
              <a:rPr lang="en-GB" altLang="pt-PT" sz="2000" dirty="0" err="1"/>
              <a:t>dias</a:t>
            </a:r>
            <a:r>
              <a:rPr lang="en-GB" altLang="pt-PT" sz="2000" dirty="0"/>
              <a:t>) </a:t>
            </a:r>
            <a:r>
              <a:rPr lang="en-GB" altLang="pt-PT" sz="2000" dirty="0" err="1"/>
              <a:t>devem</a:t>
            </a:r>
            <a:r>
              <a:rPr lang="en-GB" altLang="pt-PT" sz="2000" dirty="0"/>
              <a:t> </a:t>
            </a:r>
            <a:r>
              <a:rPr lang="en-GB" altLang="pt-PT" sz="2000" dirty="0" err="1"/>
              <a:t>ser</a:t>
            </a:r>
            <a:r>
              <a:rPr lang="en-GB" altLang="pt-PT" sz="2000" dirty="0"/>
              <a:t> </a:t>
            </a:r>
            <a:r>
              <a:rPr lang="en-GB" altLang="pt-PT" sz="2000" dirty="0" err="1"/>
              <a:t>excluídas</a:t>
            </a:r>
            <a:r>
              <a:rPr lang="en-GB" altLang="pt-PT" sz="2000" dirty="0"/>
              <a:t> se o </a:t>
            </a:r>
            <a:r>
              <a:rPr lang="en-GB" altLang="pt-PT" sz="2000" dirty="0" err="1"/>
              <a:t>residente</a:t>
            </a:r>
            <a:r>
              <a:rPr lang="en-GB" altLang="pt-PT" sz="2000" dirty="0"/>
              <a:t> é (re) </a:t>
            </a:r>
            <a:r>
              <a:rPr lang="en-GB" altLang="pt-PT" sz="2000" dirty="0" err="1"/>
              <a:t>admitidos</a:t>
            </a:r>
            <a:r>
              <a:rPr lang="en-GB" altLang="pt-PT" sz="2000" dirty="0"/>
              <a:t> </a:t>
            </a:r>
            <a:r>
              <a:rPr lang="en-GB" altLang="pt-PT" sz="2000" dirty="0" err="1"/>
              <a:t>na</a:t>
            </a:r>
            <a:r>
              <a:rPr lang="en-GB" altLang="pt-PT" sz="2000" dirty="0"/>
              <a:t> LTCF </a:t>
            </a:r>
            <a:r>
              <a:rPr lang="en-GB" altLang="pt-PT" sz="2000" dirty="0" err="1"/>
              <a:t>depois</a:t>
            </a:r>
            <a:r>
              <a:rPr lang="en-GB" altLang="pt-PT" sz="2000" dirty="0"/>
              <a:t> de </a:t>
            </a:r>
            <a:r>
              <a:rPr lang="en-GB" altLang="pt-PT" sz="2000" dirty="0" err="1"/>
              <a:t>uma</a:t>
            </a:r>
            <a:r>
              <a:rPr lang="en-GB" altLang="pt-PT" sz="2000" dirty="0"/>
              <a:t> </a:t>
            </a:r>
            <a:r>
              <a:rPr lang="en-GB" altLang="pt-PT" sz="2000" dirty="0" err="1"/>
              <a:t>estadia</a:t>
            </a:r>
            <a:r>
              <a:rPr lang="en-GB" altLang="pt-PT" sz="2000" dirty="0"/>
              <a:t> </a:t>
            </a:r>
            <a:r>
              <a:rPr lang="en-GB" altLang="pt-PT" sz="2000" dirty="0" err="1"/>
              <a:t>na</a:t>
            </a:r>
            <a:r>
              <a:rPr lang="en-GB" altLang="pt-PT" sz="2000" dirty="0"/>
              <a:t>  </a:t>
            </a:r>
            <a:r>
              <a:rPr lang="en-GB" altLang="pt-PT" sz="2000" dirty="0" err="1"/>
              <a:t>comunidade</a:t>
            </a:r>
            <a:endParaRPr lang="en-US" altLang="pt-PT" sz="2000" dirty="0"/>
          </a:p>
          <a:p>
            <a:pPr>
              <a:buFont typeface="Wingdings" panose="05000000000000000000" pitchFamily="2" charset="2"/>
              <a:buChar char="§"/>
            </a:pPr>
            <a:r>
              <a:rPr lang="en-GB" altLang="pt-PT" sz="2000" dirty="0"/>
              <a:t>Uma </a:t>
            </a:r>
            <a:r>
              <a:rPr lang="en-GB" altLang="pt-PT" sz="2000" dirty="0" err="1"/>
              <a:t>infeção</a:t>
            </a:r>
            <a:r>
              <a:rPr lang="en-GB" altLang="pt-PT" sz="2000" dirty="0"/>
              <a:t> do local </a:t>
            </a:r>
            <a:r>
              <a:rPr lang="en-GB" altLang="pt-PT" sz="2000" dirty="0" err="1"/>
              <a:t>cirúrgico</a:t>
            </a:r>
            <a:r>
              <a:rPr lang="en-GB" altLang="pt-PT" sz="2000" dirty="0"/>
              <a:t> </a:t>
            </a:r>
            <a:r>
              <a:rPr lang="en-GB" altLang="pt-PT" sz="2000" dirty="0" err="1"/>
              <a:t>está</a:t>
            </a:r>
            <a:r>
              <a:rPr lang="en-GB" altLang="pt-PT" sz="2000" dirty="0"/>
              <a:t> </a:t>
            </a:r>
            <a:r>
              <a:rPr lang="en-GB" altLang="pt-PT" sz="2000" dirty="0" err="1"/>
              <a:t>associada</a:t>
            </a:r>
            <a:r>
              <a:rPr lang="en-GB" altLang="pt-PT" sz="2000" dirty="0"/>
              <a:t> a um hospital se o SSI </a:t>
            </a:r>
            <a:r>
              <a:rPr lang="en-GB" altLang="pt-PT" sz="2000" dirty="0" err="1"/>
              <a:t>ocorreu</a:t>
            </a:r>
            <a:r>
              <a:rPr lang="en-GB" altLang="pt-PT" sz="2000" dirty="0"/>
              <a:t> </a:t>
            </a:r>
            <a:r>
              <a:rPr lang="en-GB" altLang="pt-PT" sz="2000" dirty="0" err="1"/>
              <a:t>dentro</a:t>
            </a:r>
            <a:r>
              <a:rPr lang="en-GB" altLang="pt-PT" sz="2000" dirty="0"/>
              <a:t> de 30 </a:t>
            </a:r>
            <a:r>
              <a:rPr lang="en-GB" altLang="pt-PT" sz="2000" dirty="0" err="1"/>
              <a:t>dias</a:t>
            </a:r>
            <a:r>
              <a:rPr lang="en-GB" altLang="pt-PT" sz="2000" dirty="0"/>
              <a:t> </a:t>
            </a:r>
            <a:r>
              <a:rPr lang="en-GB" altLang="pt-PT" sz="2000" dirty="0" err="1"/>
              <a:t>depois</a:t>
            </a:r>
            <a:r>
              <a:rPr lang="en-GB" altLang="pt-PT" sz="2000" dirty="0"/>
              <a:t> de </a:t>
            </a:r>
            <a:r>
              <a:rPr lang="en-GB" altLang="pt-PT" sz="2000" dirty="0" err="1"/>
              <a:t>uma</a:t>
            </a:r>
            <a:r>
              <a:rPr lang="en-GB" altLang="pt-PT" sz="2000" dirty="0"/>
              <a:t> </a:t>
            </a:r>
            <a:r>
              <a:rPr lang="en-GB" altLang="pt-PT" sz="2000" dirty="0" err="1"/>
              <a:t>operação</a:t>
            </a:r>
            <a:r>
              <a:rPr lang="en-GB" altLang="pt-PT" sz="2000" dirty="0"/>
              <a:t> </a:t>
            </a:r>
            <a:r>
              <a:rPr lang="en-GB" altLang="pt-PT" sz="2000" dirty="0" err="1"/>
              <a:t>em</a:t>
            </a:r>
            <a:r>
              <a:rPr lang="en-GB" altLang="pt-PT" sz="2000" dirty="0"/>
              <a:t> que </a:t>
            </a:r>
            <a:r>
              <a:rPr lang="en-GB" altLang="pt-PT" sz="2000" dirty="0" err="1"/>
              <a:t>não</a:t>
            </a:r>
            <a:r>
              <a:rPr lang="en-GB" altLang="pt-PT" sz="2000" dirty="0"/>
              <a:t> </a:t>
            </a:r>
            <a:r>
              <a:rPr lang="en-GB" altLang="pt-PT" sz="2000" dirty="0" err="1"/>
              <a:t>houve</a:t>
            </a:r>
            <a:r>
              <a:rPr lang="en-GB" altLang="pt-PT" sz="2000" dirty="0"/>
              <a:t> </a:t>
            </a:r>
            <a:r>
              <a:rPr lang="en-GB" altLang="pt-PT" sz="2000" dirty="0" err="1"/>
              <a:t>implante</a:t>
            </a:r>
            <a:r>
              <a:rPr lang="en-GB" altLang="pt-PT" sz="2000" dirty="0"/>
              <a:t>, </a:t>
            </a:r>
            <a:r>
              <a:rPr lang="en-GB" altLang="pt-PT" sz="2000" dirty="0" err="1"/>
              <a:t>ou</a:t>
            </a:r>
            <a:r>
              <a:rPr lang="en-GB" altLang="pt-PT" sz="2000" dirty="0"/>
              <a:t> no </a:t>
            </a:r>
            <a:r>
              <a:rPr lang="en-GB" altLang="pt-PT" sz="2000" dirty="0" err="1"/>
              <a:t>prazo</a:t>
            </a:r>
            <a:r>
              <a:rPr lang="en-GB" altLang="pt-PT" sz="2000" dirty="0"/>
              <a:t> de 90 </a:t>
            </a:r>
            <a:r>
              <a:rPr lang="en-GB" altLang="pt-PT" sz="2000" dirty="0" err="1"/>
              <a:t>dias</a:t>
            </a:r>
            <a:r>
              <a:rPr lang="en-GB" altLang="pt-PT" sz="2000" dirty="0"/>
              <a:t> para </a:t>
            </a:r>
            <a:r>
              <a:rPr lang="en-GB" altLang="pt-PT" sz="2000" dirty="0" err="1"/>
              <a:t>infeção</a:t>
            </a:r>
            <a:r>
              <a:rPr lang="en-GB" altLang="pt-PT" sz="2000" dirty="0"/>
              <a:t> </a:t>
            </a:r>
            <a:r>
              <a:rPr lang="en-GB" altLang="pt-PT" sz="2000" dirty="0" err="1"/>
              <a:t>profunda</a:t>
            </a:r>
            <a:r>
              <a:rPr lang="en-GB" altLang="pt-PT" sz="2000" dirty="0"/>
              <a:t> e de </a:t>
            </a:r>
            <a:r>
              <a:rPr lang="en-GB" altLang="pt-PT" sz="2000" dirty="0" err="1"/>
              <a:t>órgãos</a:t>
            </a:r>
            <a:r>
              <a:rPr lang="en-GB" altLang="pt-PT" sz="2000" dirty="0"/>
              <a:t> / </a:t>
            </a:r>
            <a:r>
              <a:rPr lang="en-GB" altLang="pt-PT" sz="2000" dirty="0" err="1"/>
              <a:t>espaço</a:t>
            </a:r>
            <a:r>
              <a:rPr lang="en-GB" altLang="pt-PT" sz="2000" dirty="0"/>
              <a:t> </a:t>
            </a:r>
            <a:r>
              <a:rPr lang="en-GB" altLang="pt-PT" sz="2000" dirty="0" err="1"/>
              <a:t>depois</a:t>
            </a:r>
            <a:r>
              <a:rPr lang="en-GB" altLang="pt-PT" sz="2000" dirty="0"/>
              <a:t> de </a:t>
            </a:r>
            <a:r>
              <a:rPr lang="en-GB" altLang="pt-PT" sz="2000" dirty="0" err="1"/>
              <a:t>uma</a:t>
            </a:r>
            <a:r>
              <a:rPr lang="en-GB" altLang="pt-PT" sz="2000" dirty="0"/>
              <a:t> </a:t>
            </a:r>
            <a:r>
              <a:rPr lang="en-GB" altLang="pt-PT" sz="2000" dirty="0" err="1"/>
              <a:t>operação</a:t>
            </a:r>
            <a:r>
              <a:rPr lang="en-GB" altLang="pt-PT" sz="2000" dirty="0"/>
              <a:t> com </a:t>
            </a:r>
            <a:r>
              <a:rPr lang="en-GB" altLang="pt-PT" sz="2000" dirty="0" err="1"/>
              <a:t>implante</a:t>
            </a:r>
            <a:r>
              <a:rPr lang="en-GB" altLang="pt-PT" sz="2000" dirty="0"/>
              <a:t>.</a:t>
            </a:r>
            <a:endParaRPr lang="en-US" altLang="pt-PT" sz="2000" dirty="0"/>
          </a:p>
          <a:p>
            <a:pPr>
              <a:buFont typeface="Wingdings" panose="05000000000000000000" pitchFamily="2" charset="2"/>
              <a:buChar char="§"/>
            </a:pPr>
            <a:r>
              <a:rPr lang="en-GB" altLang="pt-PT" sz="2000" dirty="0" err="1"/>
              <a:t>Infecões</a:t>
            </a:r>
            <a:r>
              <a:rPr lang="en-GB" altLang="pt-PT" sz="2000" dirty="0"/>
              <a:t> </a:t>
            </a:r>
            <a:r>
              <a:rPr lang="en-GB" altLang="pt-PT" sz="2000" dirty="0" err="1"/>
              <a:t>por</a:t>
            </a:r>
            <a:r>
              <a:rPr lang="en-GB" altLang="pt-PT" sz="2000" dirty="0"/>
              <a:t> </a:t>
            </a:r>
            <a:r>
              <a:rPr lang="en-GB" altLang="pt-PT" sz="2000" i="1" dirty="0"/>
              <a:t>Clostridium difficile</a:t>
            </a:r>
            <a:r>
              <a:rPr lang="en-GB" altLang="pt-PT" sz="2000" dirty="0"/>
              <a:t> </a:t>
            </a:r>
            <a:r>
              <a:rPr lang="en-GB" altLang="pt-PT" sz="2000" dirty="0" err="1"/>
              <a:t>podem</a:t>
            </a:r>
            <a:r>
              <a:rPr lang="en-GB" altLang="pt-PT" sz="2000" dirty="0"/>
              <a:t> </a:t>
            </a:r>
            <a:r>
              <a:rPr lang="en-GB" altLang="pt-PT" sz="2000" dirty="0" err="1"/>
              <a:t>ser</a:t>
            </a:r>
            <a:r>
              <a:rPr lang="en-GB" altLang="pt-PT" sz="2000" dirty="0"/>
              <a:t> </a:t>
            </a:r>
            <a:r>
              <a:rPr lang="en-GB" altLang="pt-PT" sz="2000" dirty="0" err="1"/>
              <a:t>associadas</a:t>
            </a:r>
            <a:r>
              <a:rPr lang="en-GB" altLang="pt-PT" sz="2000" dirty="0"/>
              <a:t> a um hospital </a:t>
            </a:r>
            <a:r>
              <a:rPr lang="en-GB" altLang="pt-PT" sz="2000" dirty="0" err="1"/>
              <a:t>ou</a:t>
            </a:r>
            <a:r>
              <a:rPr lang="en-GB" altLang="pt-PT" sz="2000" dirty="0"/>
              <a:t> </a:t>
            </a:r>
            <a:r>
              <a:rPr lang="en-GB" altLang="pt-PT" sz="2000" dirty="0" err="1"/>
              <a:t>outra</a:t>
            </a:r>
            <a:r>
              <a:rPr lang="en-GB" altLang="pt-PT" sz="2000" dirty="0"/>
              <a:t> LTCF se o </a:t>
            </a:r>
            <a:r>
              <a:rPr lang="en-GB" altLang="pt-PT" sz="2000" dirty="0" err="1"/>
              <a:t>aparecimento</a:t>
            </a:r>
            <a:r>
              <a:rPr lang="en-GB" altLang="pt-PT" sz="2000" dirty="0"/>
              <a:t> dos </a:t>
            </a:r>
            <a:r>
              <a:rPr lang="en-GB" altLang="pt-PT" sz="2000" dirty="0" err="1"/>
              <a:t>sinais</a:t>
            </a:r>
            <a:r>
              <a:rPr lang="en-GB" altLang="pt-PT" sz="2000" dirty="0"/>
              <a:t> / </a:t>
            </a:r>
            <a:r>
              <a:rPr lang="en-GB" altLang="pt-PT" sz="2000" dirty="0" err="1"/>
              <a:t>sintomas</a:t>
            </a:r>
            <a:r>
              <a:rPr lang="en-GB" altLang="pt-PT" sz="2000" dirty="0"/>
              <a:t> </a:t>
            </a:r>
            <a:r>
              <a:rPr lang="en-GB" altLang="pt-PT" sz="2000" dirty="0" err="1"/>
              <a:t>ocorreu</a:t>
            </a:r>
            <a:r>
              <a:rPr lang="en-GB" altLang="pt-PT" sz="2000" dirty="0"/>
              <a:t> no </a:t>
            </a:r>
            <a:r>
              <a:rPr lang="en-GB" altLang="pt-PT" sz="2000" dirty="0" err="1"/>
              <a:t>prazo</a:t>
            </a:r>
            <a:r>
              <a:rPr lang="en-GB" altLang="pt-PT" sz="2000" dirty="0"/>
              <a:t> de 28 </a:t>
            </a:r>
            <a:r>
              <a:rPr lang="en-GB" altLang="pt-PT" sz="2000" dirty="0" err="1"/>
              <a:t>dias</a:t>
            </a:r>
            <a:r>
              <a:rPr lang="en-GB" altLang="pt-PT" sz="2000" dirty="0"/>
              <a:t> </a:t>
            </a:r>
            <a:r>
              <a:rPr lang="en-GB" altLang="pt-PT" sz="2000" dirty="0" err="1"/>
              <a:t>após</a:t>
            </a:r>
            <a:r>
              <a:rPr lang="en-GB" altLang="pt-PT" sz="2000" dirty="0"/>
              <a:t> a (re) </a:t>
            </a:r>
            <a:r>
              <a:rPr lang="en-GB" altLang="pt-PT" sz="2000" dirty="0" err="1"/>
              <a:t>admissão</a:t>
            </a:r>
            <a:r>
              <a:rPr lang="en-GB" altLang="pt-PT" sz="2000" dirty="0"/>
              <a:t> </a:t>
            </a:r>
            <a:r>
              <a:rPr lang="en-GB" altLang="pt-PT" sz="2000" dirty="0" err="1"/>
              <a:t>em</a:t>
            </a:r>
            <a:r>
              <a:rPr lang="en-GB" altLang="pt-PT" sz="2000" dirty="0"/>
              <a:t> outro hospital </a:t>
            </a:r>
            <a:r>
              <a:rPr lang="en-GB" altLang="pt-PT" sz="2000" dirty="0" err="1"/>
              <a:t>ou</a:t>
            </a:r>
            <a:r>
              <a:rPr lang="en-GB" altLang="pt-PT" sz="2000" dirty="0"/>
              <a:t> LTCF</a:t>
            </a:r>
            <a:r>
              <a:rPr lang="pt-PT" altLang="pt-PT" sz="2000" dirty="0"/>
              <a:t>.</a:t>
            </a:r>
            <a:endParaRPr lang="en-US" altLang="pt-PT" sz="2000" dirty="0"/>
          </a:p>
          <a:p>
            <a:endParaRPr lang="en-US" altLang="pt-PT" b="1"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75"/>
          <p:cNvSpPr txBox="1">
            <a:spLocks noChangeArrowheads="1"/>
          </p:cNvSpPr>
          <p:nvPr/>
        </p:nvSpPr>
        <p:spPr bwMode="auto">
          <a:xfrm>
            <a:off x="323850" y="822325"/>
            <a:ext cx="78501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lnSpc>
                <a:spcPct val="100000"/>
              </a:lnSpc>
              <a:spcBef>
                <a:spcPct val="50000"/>
              </a:spcBef>
              <a:spcAft>
                <a:spcPct val="0"/>
              </a:spcAft>
              <a:buFontTx/>
              <a:buNone/>
            </a:pPr>
            <a:r>
              <a:rPr lang="it-IT" altLang="pt-PT" sz="1800" i="1" u="sng" dirty="0">
                <a:solidFill>
                  <a:srgbClr val="5F5F5F"/>
                </a:solidFill>
              </a:rPr>
              <a:t>Determinar a origem da infeção:</a:t>
            </a:r>
          </a:p>
        </p:txBody>
      </p:sp>
      <p:pic>
        <p:nvPicPr>
          <p:cNvPr id="4608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925" y="1325245"/>
            <a:ext cx="8137525" cy="498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084" name="Title 1"/>
          <p:cNvSpPr txBox="1">
            <a:spLocks/>
          </p:cNvSpPr>
          <p:nvPr/>
        </p:nvSpPr>
        <p:spPr bwMode="auto">
          <a:xfrm>
            <a:off x="323850" y="142875"/>
            <a:ext cx="8229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spcBef>
                <a:spcPct val="0"/>
              </a:spcBef>
              <a:spcAft>
                <a:spcPct val="0"/>
              </a:spcAft>
              <a:buFontTx/>
              <a:buNone/>
            </a:pPr>
            <a:r>
              <a:rPr lang="fr-BE" altLang="pt-PT" sz="2800" b="1" dirty="0">
                <a:solidFill>
                  <a:srgbClr val="69AE23"/>
                </a:solidFill>
              </a:rPr>
              <a:t>QUESTIONÁRIO DO RESIDENTE</a:t>
            </a:r>
            <a:br>
              <a:rPr lang="fr-BE" altLang="pt-PT" sz="2800" b="1" dirty="0">
                <a:solidFill>
                  <a:srgbClr val="69AE23"/>
                </a:solidFill>
              </a:rPr>
            </a:br>
            <a:r>
              <a:rPr lang="pt-PT" altLang="pt-PT" sz="2000" b="1" dirty="0">
                <a:solidFill>
                  <a:srgbClr val="69AE23"/>
                </a:solidFill>
              </a:rPr>
              <a:t>Infeções Associadas aos Cuidados de Saúde</a:t>
            </a:r>
            <a:endParaRPr lang="en-US" altLang="pt-PT" sz="2800" b="1" dirty="0">
              <a:solidFill>
                <a:srgbClr val="69AE23"/>
              </a:solidFill>
            </a:endParaRPr>
          </a:p>
        </p:txBody>
      </p:sp>
      <p:pic>
        <p:nvPicPr>
          <p:cNvPr id="3" name="Imagem 2"/>
          <p:cNvPicPr>
            <a:picLocks noChangeAspect="1"/>
          </p:cNvPicPr>
          <p:nvPr/>
        </p:nvPicPr>
        <p:blipFill>
          <a:blip r:embed="rId4"/>
          <a:stretch>
            <a:fillRect/>
          </a:stretch>
        </p:blipFill>
        <p:spPr>
          <a:xfrm>
            <a:off x="415926" y="5617564"/>
            <a:ext cx="8137524" cy="641668"/>
          </a:xfrm>
          <a:prstGeom prst="rect">
            <a:avLst/>
          </a:prstGeom>
        </p:spPr>
      </p:pic>
      <p:pic>
        <p:nvPicPr>
          <p:cNvPr id="4" name="Imagem 3"/>
          <p:cNvPicPr>
            <a:picLocks noChangeAspect="1"/>
          </p:cNvPicPr>
          <p:nvPr/>
        </p:nvPicPr>
        <p:blipFill>
          <a:blip r:embed="rId5"/>
          <a:stretch>
            <a:fillRect/>
          </a:stretch>
        </p:blipFill>
        <p:spPr>
          <a:xfrm>
            <a:off x="638355" y="3014604"/>
            <a:ext cx="7746520" cy="403320"/>
          </a:xfrm>
          <a:prstGeom prst="rect">
            <a:avLst/>
          </a:prstGeom>
        </p:spPr>
      </p:pic>
      <p:pic>
        <p:nvPicPr>
          <p:cNvPr id="6" name="Imagem 5"/>
          <p:cNvPicPr>
            <a:picLocks noChangeAspect="1"/>
          </p:cNvPicPr>
          <p:nvPr/>
        </p:nvPicPr>
        <p:blipFill>
          <a:blip r:embed="rId6"/>
          <a:stretch>
            <a:fillRect/>
          </a:stretch>
        </p:blipFill>
        <p:spPr>
          <a:xfrm>
            <a:off x="638355" y="4276093"/>
            <a:ext cx="7746519" cy="401877"/>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75"/>
          <p:cNvSpPr txBox="1">
            <a:spLocks noChangeArrowheads="1"/>
          </p:cNvSpPr>
          <p:nvPr/>
        </p:nvSpPr>
        <p:spPr bwMode="auto">
          <a:xfrm>
            <a:off x="323850" y="836613"/>
            <a:ext cx="78501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lnSpc>
                <a:spcPct val="100000"/>
              </a:lnSpc>
              <a:spcBef>
                <a:spcPct val="50000"/>
              </a:spcBef>
              <a:spcAft>
                <a:spcPct val="0"/>
              </a:spcAft>
              <a:buFontTx/>
              <a:buNone/>
            </a:pPr>
            <a:r>
              <a:rPr lang="it-IT" altLang="pt-PT" sz="1800" i="1" u="sng" dirty="0">
                <a:solidFill>
                  <a:srgbClr val="5F5F5F"/>
                </a:solidFill>
              </a:rPr>
              <a:t>Determinar a origem da infeção:</a:t>
            </a:r>
          </a:p>
        </p:txBody>
      </p:sp>
      <p:pic>
        <p:nvPicPr>
          <p:cNvPr id="4710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1271588"/>
            <a:ext cx="7632700" cy="4926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108" name="Title 1"/>
          <p:cNvSpPr txBox="1">
            <a:spLocks/>
          </p:cNvSpPr>
          <p:nvPr/>
        </p:nvSpPr>
        <p:spPr bwMode="auto">
          <a:xfrm>
            <a:off x="323850" y="142875"/>
            <a:ext cx="8229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spcBef>
                <a:spcPct val="0"/>
              </a:spcBef>
              <a:spcAft>
                <a:spcPct val="0"/>
              </a:spcAft>
              <a:buFontTx/>
              <a:buNone/>
            </a:pPr>
            <a:r>
              <a:rPr lang="fr-BE" altLang="pt-PT" sz="2800" b="1" dirty="0">
                <a:solidFill>
                  <a:srgbClr val="69AE23"/>
                </a:solidFill>
              </a:rPr>
              <a:t>QUESTIONÁRIO DO RESIDENTE</a:t>
            </a:r>
            <a:br>
              <a:rPr lang="fr-BE" altLang="pt-PT" sz="2800" b="1" dirty="0">
                <a:solidFill>
                  <a:srgbClr val="69AE23"/>
                </a:solidFill>
              </a:rPr>
            </a:br>
            <a:r>
              <a:rPr lang="pt-PT" altLang="pt-PT" sz="2000" b="1" dirty="0">
                <a:solidFill>
                  <a:srgbClr val="69AE23"/>
                </a:solidFill>
              </a:rPr>
              <a:t>Infeções Associadas aos Cuidados de Saúde</a:t>
            </a:r>
            <a:endParaRPr lang="en-US" altLang="pt-PT" sz="2800" b="1" dirty="0">
              <a:solidFill>
                <a:srgbClr val="69AE23"/>
              </a:solidFill>
            </a:endParaRPr>
          </a:p>
        </p:txBody>
      </p:sp>
      <p:pic>
        <p:nvPicPr>
          <p:cNvPr id="2" name="Imagem 1"/>
          <p:cNvPicPr>
            <a:picLocks noChangeAspect="1"/>
          </p:cNvPicPr>
          <p:nvPr/>
        </p:nvPicPr>
        <p:blipFill>
          <a:blip r:embed="rId4"/>
          <a:stretch>
            <a:fillRect/>
          </a:stretch>
        </p:blipFill>
        <p:spPr>
          <a:xfrm>
            <a:off x="611189" y="2375831"/>
            <a:ext cx="7562850" cy="377332"/>
          </a:xfrm>
          <a:prstGeom prst="rect">
            <a:avLst/>
          </a:prstGeom>
        </p:spPr>
      </p:pic>
      <p:pic>
        <p:nvPicPr>
          <p:cNvPr id="3" name="Imagem 2"/>
          <p:cNvPicPr>
            <a:picLocks noChangeAspect="1"/>
          </p:cNvPicPr>
          <p:nvPr/>
        </p:nvPicPr>
        <p:blipFill>
          <a:blip r:embed="rId5"/>
          <a:stretch>
            <a:fillRect/>
          </a:stretch>
        </p:blipFill>
        <p:spPr>
          <a:xfrm>
            <a:off x="611189" y="4002360"/>
            <a:ext cx="7562849" cy="437971"/>
          </a:xfrm>
          <a:prstGeom prst="rect">
            <a:avLst/>
          </a:prstGeom>
        </p:spPr>
      </p:pic>
      <p:pic>
        <p:nvPicPr>
          <p:cNvPr id="4" name="Imagem 3"/>
          <p:cNvPicPr>
            <a:picLocks noChangeAspect="1"/>
          </p:cNvPicPr>
          <p:nvPr/>
        </p:nvPicPr>
        <p:blipFill>
          <a:blip r:embed="rId6"/>
          <a:stretch>
            <a:fillRect/>
          </a:stretch>
        </p:blipFill>
        <p:spPr>
          <a:xfrm>
            <a:off x="611190" y="5672275"/>
            <a:ext cx="7562848" cy="438211"/>
          </a:xfrm>
          <a:prstGeom prst="rect">
            <a:avLst/>
          </a:prstGeom>
        </p:spPr>
      </p:pic>
      <p:pic>
        <p:nvPicPr>
          <p:cNvPr id="5" name="Imagem 4"/>
          <p:cNvPicPr>
            <a:picLocks noChangeAspect="1"/>
          </p:cNvPicPr>
          <p:nvPr/>
        </p:nvPicPr>
        <p:blipFill>
          <a:blip r:embed="rId7"/>
          <a:stretch>
            <a:fillRect/>
          </a:stretch>
        </p:blipFill>
        <p:spPr>
          <a:xfrm>
            <a:off x="6623086" y="4746719"/>
            <a:ext cx="1313216" cy="663109"/>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75"/>
          <p:cNvSpPr txBox="1">
            <a:spLocks noChangeArrowheads="1"/>
          </p:cNvSpPr>
          <p:nvPr/>
        </p:nvSpPr>
        <p:spPr bwMode="auto">
          <a:xfrm>
            <a:off x="323850" y="850900"/>
            <a:ext cx="78501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lnSpc>
                <a:spcPct val="100000"/>
              </a:lnSpc>
              <a:spcBef>
                <a:spcPct val="50000"/>
              </a:spcBef>
              <a:spcAft>
                <a:spcPct val="0"/>
              </a:spcAft>
              <a:buFontTx/>
              <a:buNone/>
            </a:pPr>
            <a:r>
              <a:rPr lang="it-IT" altLang="pt-PT" sz="1800" i="1" u="sng" dirty="0">
                <a:solidFill>
                  <a:srgbClr val="5F5F5F"/>
                </a:solidFill>
              </a:rPr>
              <a:t>Determinar a origem da infeção:</a:t>
            </a:r>
          </a:p>
        </p:txBody>
      </p:sp>
      <p:pic>
        <p:nvPicPr>
          <p:cNvPr id="4813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088" y="1219200"/>
            <a:ext cx="7200900" cy="558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132" name="Title 1"/>
          <p:cNvSpPr txBox="1">
            <a:spLocks/>
          </p:cNvSpPr>
          <p:nvPr/>
        </p:nvSpPr>
        <p:spPr bwMode="auto">
          <a:xfrm>
            <a:off x="323850" y="142875"/>
            <a:ext cx="8229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spcBef>
                <a:spcPct val="0"/>
              </a:spcBef>
              <a:spcAft>
                <a:spcPct val="0"/>
              </a:spcAft>
              <a:buFontTx/>
              <a:buNone/>
            </a:pPr>
            <a:r>
              <a:rPr lang="fr-BE" altLang="pt-PT" sz="2800" b="1" dirty="0">
                <a:solidFill>
                  <a:srgbClr val="69AE23"/>
                </a:solidFill>
              </a:rPr>
              <a:t>QUESTIONÁRIO DO RESIDENTE</a:t>
            </a:r>
            <a:br>
              <a:rPr lang="fr-BE" altLang="pt-PT" sz="2800" b="1" dirty="0">
                <a:solidFill>
                  <a:srgbClr val="69AE23"/>
                </a:solidFill>
              </a:rPr>
            </a:br>
            <a:r>
              <a:rPr lang="pt-PT" altLang="pt-PT" sz="2000" b="1" dirty="0">
                <a:solidFill>
                  <a:srgbClr val="69AE23"/>
                </a:solidFill>
              </a:rPr>
              <a:t>Infeções Associadas aos Cuidados de Saúde</a:t>
            </a:r>
            <a:endParaRPr lang="en-US" altLang="pt-PT" sz="2800" b="1" dirty="0">
              <a:solidFill>
                <a:srgbClr val="69AE23"/>
              </a:solidFill>
            </a:endParaRPr>
          </a:p>
        </p:txBody>
      </p:sp>
      <p:pic>
        <p:nvPicPr>
          <p:cNvPr id="2" name="Imagem 1"/>
          <p:cNvPicPr>
            <a:picLocks noChangeAspect="1"/>
          </p:cNvPicPr>
          <p:nvPr/>
        </p:nvPicPr>
        <p:blipFill>
          <a:blip r:embed="rId4"/>
          <a:stretch>
            <a:fillRect/>
          </a:stretch>
        </p:blipFill>
        <p:spPr>
          <a:xfrm>
            <a:off x="948906" y="2629861"/>
            <a:ext cx="6935637" cy="439122"/>
          </a:xfrm>
          <a:prstGeom prst="rect">
            <a:avLst/>
          </a:prstGeom>
        </p:spPr>
      </p:pic>
      <p:pic>
        <p:nvPicPr>
          <p:cNvPr id="3" name="Imagem 2"/>
          <p:cNvPicPr>
            <a:picLocks noChangeAspect="1"/>
          </p:cNvPicPr>
          <p:nvPr/>
        </p:nvPicPr>
        <p:blipFill>
          <a:blip r:embed="rId5"/>
          <a:stretch>
            <a:fillRect/>
          </a:stretch>
        </p:blipFill>
        <p:spPr>
          <a:xfrm>
            <a:off x="948906" y="4406435"/>
            <a:ext cx="6935637" cy="522975"/>
          </a:xfrm>
          <a:prstGeom prst="rect">
            <a:avLst/>
          </a:prstGeom>
        </p:spPr>
      </p:pic>
      <p:pic>
        <p:nvPicPr>
          <p:cNvPr id="4" name="Imagem 3"/>
          <p:cNvPicPr>
            <a:picLocks noChangeAspect="1"/>
          </p:cNvPicPr>
          <p:nvPr/>
        </p:nvPicPr>
        <p:blipFill>
          <a:blip r:embed="rId5"/>
          <a:stretch>
            <a:fillRect/>
          </a:stretch>
        </p:blipFill>
        <p:spPr>
          <a:xfrm>
            <a:off x="827088" y="6334400"/>
            <a:ext cx="7091961" cy="449832"/>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75"/>
          <p:cNvSpPr txBox="1">
            <a:spLocks noChangeArrowheads="1"/>
          </p:cNvSpPr>
          <p:nvPr/>
        </p:nvSpPr>
        <p:spPr bwMode="auto">
          <a:xfrm>
            <a:off x="323850" y="919163"/>
            <a:ext cx="78501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lnSpc>
                <a:spcPct val="100000"/>
              </a:lnSpc>
              <a:spcBef>
                <a:spcPct val="50000"/>
              </a:spcBef>
              <a:spcAft>
                <a:spcPct val="0"/>
              </a:spcAft>
              <a:buFontTx/>
              <a:buNone/>
            </a:pPr>
            <a:r>
              <a:rPr lang="it-IT" altLang="pt-PT" sz="1800" i="1" u="sng" dirty="0">
                <a:solidFill>
                  <a:srgbClr val="5F5F5F"/>
                </a:solidFill>
              </a:rPr>
              <a:t>Determinar a origem da infeção:</a:t>
            </a:r>
          </a:p>
        </p:txBody>
      </p:sp>
      <p:pic>
        <p:nvPicPr>
          <p:cNvPr id="4915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1285875"/>
            <a:ext cx="7993063" cy="533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6" name="Title 1"/>
          <p:cNvSpPr txBox="1">
            <a:spLocks/>
          </p:cNvSpPr>
          <p:nvPr/>
        </p:nvSpPr>
        <p:spPr bwMode="auto">
          <a:xfrm>
            <a:off x="323850" y="142875"/>
            <a:ext cx="8229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spcBef>
                <a:spcPct val="0"/>
              </a:spcBef>
              <a:spcAft>
                <a:spcPct val="0"/>
              </a:spcAft>
              <a:buFontTx/>
              <a:buNone/>
            </a:pPr>
            <a:r>
              <a:rPr lang="fr-BE" altLang="pt-PT" sz="2800" b="1" dirty="0">
                <a:solidFill>
                  <a:srgbClr val="69AE23"/>
                </a:solidFill>
              </a:rPr>
              <a:t>QUESTIONÁRIO DO RESIDENTE</a:t>
            </a:r>
            <a:br>
              <a:rPr lang="fr-BE" altLang="pt-PT" sz="2800" b="1" dirty="0">
                <a:solidFill>
                  <a:srgbClr val="69AE23"/>
                </a:solidFill>
              </a:rPr>
            </a:br>
            <a:r>
              <a:rPr lang="pt-PT" altLang="pt-PT" sz="2000" b="1" dirty="0">
                <a:solidFill>
                  <a:srgbClr val="69AE23"/>
                </a:solidFill>
              </a:rPr>
              <a:t>Infeções Associadas aos Cuidados de Saúde</a:t>
            </a:r>
            <a:endParaRPr lang="en-US" altLang="pt-PT" sz="2800" b="1" dirty="0">
              <a:solidFill>
                <a:srgbClr val="69AE23"/>
              </a:solidFill>
            </a:endParaRPr>
          </a:p>
        </p:txBody>
      </p:sp>
      <p:pic>
        <p:nvPicPr>
          <p:cNvPr id="2" name="Imagem 1"/>
          <p:cNvPicPr>
            <a:picLocks noChangeAspect="1"/>
          </p:cNvPicPr>
          <p:nvPr/>
        </p:nvPicPr>
        <p:blipFill>
          <a:blip r:embed="rId4"/>
          <a:stretch>
            <a:fillRect/>
          </a:stretch>
        </p:blipFill>
        <p:spPr>
          <a:xfrm>
            <a:off x="672860" y="2625097"/>
            <a:ext cx="7712015" cy="505879"/>
          </a:xfrm>
          <a:prstGeom prst="rect">
            <a:avLst/>
          </a:prstGeom>
        </p:spPr>
      </p:pic>
      <p:pic>
        <p:nvPicPr>
          <p:cNvPr id="3" name="Imagem 2"/>
          <p:cNvPicPr>
            <a:picLocks noChangeAspect="1"/>
          </p:cNvPicPr>
          <p:nvPr/>
        </p:nvPicPr>
        <p:blipFill>
          <a:blip r:embed="rId5"/>
          <a:stretch>
            <a:fillRect/>
          </a:stretch>
        </p:blipFill>
        <p:spPr>
          <a:xfrm>
            <a:off x="672860" y="4208398"/>
            <a:ext cx="7712015" cy="447563"/>
          </a:xfrm>
          <a:prstGeom prst="rect">
            <a:avLst/>
          </a:prstGeom>
        </p:spPr>
      </p:pic>
      <p:pic>
        <p:nvPicPr>
          <p:cNvPr id="4" name="Imagem 3"/>
          <p:cNvPicPr>
            <a:picLocks noChangeAspect="1"/>
          </p:cNvPicPr>
          <p:nvPr/>
        </p:nvPicPr>
        <p:blipFill>
          <a:blip r:embed="rId6"/>
          <a:stretch>
            <a:fillRect/>
          </a:stretch>
        </p:blipFill>
        <p:spPr>
          <a:xfrm>
            <a:off x="672860" y="6215725"/>
            <a:ext cx="7712015" cy="407325"/>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75"/>
          <p:cNvSpPr txBox="1">
            <a:spLocks noChangeArrowheads="1"/>
          </p:cNvSpPr>
          <p:nvPr/>
        </p:nvSpPr>
        <p:spPr bwMode="auto">
          <a:xfrm>
            <a:off x="323850" y="949325"/>
            <a:ext cx="78501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lnSpc>
                <a:spcPct val="100000"/>
              </a:lnSpc>
              <a:spcBef>
                <a:spcPct val="50000"/>
              </a:spcBef>
              <a:spcAft>
                <a:spcPct val="0"/>
              </a:spcAft>
              <a:buFontTx/>
              <a:buNone/>
            </a:pPr>
            <a:r>
              <a:rPr lang="it-IT" altLang="pt-PT" sz="1800" i="1" u="sng" dirty="0">
                <a:solidFill>
                  <a:srgbClr val="5F5F5F"/>
                </a:solidFill>
              </a:rPr>
              <a:t>Determinar a origem da infeção:</a:t>
            </a:r>
          </a:p>
        </p:txBody>
      </p:sp>
      <p:pic>
        <p:nvPicPr>
          <p:cNvPr id="5017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1557338"/>
            <a:ext cx="8348662" cy="3240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180" name="Title 1"/>
          <p:cNvSpPr txBox="1">
            <a:spLocks/>
          </p:cNvSpPr>
          <p:nvPr/>
        </p:nvSpPr>
        <p:spPr bwMode="auto">
          <a:xfrm>
            <a:off x="323850" y="142875"/>
            <a:ext cx="8229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spcBef>
                <a:spcPct val="0"/>
              </a:spcBef>
              <a:spcAft>
                <a:spcPct val="0"/>
              </a:spcAft>
              <a:buFontTx/>
              <a:buNone/>
            </a:pPr>
            <a:r>
              <a:rPr lang="fr-BE" altLang="pt-PT" sz="2800" b="1" dirty="0">
                <a:solidFill>
                  <a:srgbClr val="69AE23"/>
                </a:solidFill>
              </a:rPr>
              <a:t>QUESTIONÁRIO DO RESIDENTE</a:t>
            </a:r>
            <a:br>
              <a:rPr lang="fr-BE" altLang="pt-PT" sz="2800" b="1" dirty="0">
                <a:solidFill>
                  <a:srgbClr val="69AE23"/>
                </a:solidFill>
              </a:rPr>
            </a:br>
            <a:r>
              <a:rPr lang="pt-PT" altLang="pt-PT" sz="2000" b="1" dirty="0">
                <a:solidFill>
                  <a:srgbClr val="69AE23"/>
                </a:solidFill>
              </a:rPr>
              <a:t>Infeções Associadas aos Cuidados de Saúde</a:t>
            </a:r>
            <a:endParaRPr lang="en-US" altLang="pt-PT" sz="2800" b="1" dirty="0">
              <a:solidFill>
                <a:srgbClr val="69AE23"/>
              </a:solidFill>
            </a:endParaRPr>
          </a:p>
        </p:txBody>
      </p:sp>
      <p:pic>
        <p:nvPicPr>
          <p:cNvPr id="2" name="Imagem 1"/>
          <p:cNvPicPr>
            <a:picLocks noChangeAspect="1"/>
          </p:cNvPicPr>
          <p:nvPr/>
        </p:nvPicPr>
        <p:blipFill>
          <a:blip r:embed="rId4"/>
          <a:stretch>
            <a:fillRect/>
          </a:stretch>
        </p:blipFill>
        <p:spPr>
          <a:xfrm>
            <a:off x="621102" y="2810247"/>
            <a:ext cx="7932348" cy="418962"/>
          </a:xfrm>
          <a:prstGeom prst="rect">
            <a:avLst/>
          </a:prstGeom>
        </p:spPr>
      </p:pic>
      <p:pic>
        <p:nvPicPr>
          <p:cNvPr id="3" name="Imagem 2"/>
          <p:cNvPicPr>
            <a:picLocks noChangeAspect="1"/>
          </p:cNvPicPr>
          <p:nvPr/>
        </p:nvPicPr>
        <p:blipFill>
          <a:blip r:embed="rId5"/>
          <a:stretch>
            <a:fillRect/>
          </a:stretch>
        </p:blipFill>
        <p:spPr>
          <a:xfrm>
            <a:off x="621102" y="4270466"/>
            <a:ext cx="7932348" cy="321205"/>
          </a:xfrm>
          <a:prstGeom prst="rect">
            <a:avLst/>
          </a:prstGeo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75"/>
          <p:cNvSpPr txBox="1">
            <a:spLocks noChangeArrowheads="1"/>
          </p:cNvSpPr>
          <p:nvPr/>
        </p:nvSpPr>
        <p:spPr bwMode="auto">
          <a:xfrm>
            <a:off x="323850" y="938213"/>
            <a:ext cx="78501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lnSpc>
                <a:spcPct val="100000"/>
              </a:lnSpc>
              <a:spcBef>
                <a:spcPct val="50000"/>
              </a:spcBef>
              <a:spcAft>
                <a:spcPct val="0"/>
              </a:spcAft>
              <a:buFontTx/>
              <a:buNone/>
            </a:pPr>
            <a:r>
              <a:rPr lang="it-IT" altLang="pt-PT" sz="1800" i="1" u="sng" dirty="0">
                <a:solidFill>
                  <a:srgbClr val="5F5F5F"/>
                </a:solidFill>
              </a:rPr>
              <a:t>Determinar a origem da infeção:</a:t>
            </a:r>
          </a:p>
        </p:txBody>
      </p:sp>
      <p:pic>
        <p:nvPicPr>
          <p:cNvPr id="5120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1874838"/>
            <a:ext cx="8116887" cy="280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04" name="Title 1"/>
          <p:cNvSpPr txBox="1">
            <a:spLocks/>
          </p:cNvSpPr>
          <p:nvPr/>
        </p:nvSpPr>
        <p:spPr bwMode="auto">
          <a:xfrm>
            <a:off x="323850" y="142875"/>
            <a:ext cx="8229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spcBef>
                <a:spcPct val="0"/>
              </a:spcBef>
              <a:spcAft>
                <a:spcPct val="0"/>
              </a:spcAft>
              <a:buFontTx/>
              <a:buNone/>
            </a:pPr>
            <a:r>
              <a:rPr lang="fr-BE" altLang="pt-PT" sz="2800" b="1" dirty="0">
                <a:solidFill>
                  <a:srgbClr val="69AE23"/>
                </a:solidFill>
              </a:rPr>
              <a:t>QUESTIONÁRIO DO RESIDENTE</a:t>
            </a:r>
            <a:br>
              <a:rPr lang="fr-BE" altLang="pt-PT" sz="2800" b="1" dirty="0">
                <a:solidFill>
                  <a:srgbClr val="69AE23"/>
                </a:solidFill>
              </a:rPr>
            </a:br>
            <a:r>
              <a:rPr lang="pt-PT" altLang="pt-PT" sz="2000" b="1" dirty="0">
                <a:solidFill>
                  <a:srgbClr val="69AE23"/>
                </a:solidFill>
              </a:rPr>
              <a:t>Infeções Associadas aos Cuidados de Saúde</a:t>
            </a:r>
            <a:endParaRPr lang="en-US" altLang="pt-PT" sz="2800" b="1" dirty="0">
              <a:solidFill>
                <a:srgbClr val="69AE23"/>
              </a:solidFill>
            </a:endParaRPr>
          </a:p>
        </p:txBody>
      </p:sp>
      <p:pic>
        <p:nvPicPr>
          <p:cNvPr id="2" name="Imagem 1"/>
          <p:cNvPicPr>
            <a:picLocks noChangeAspect="1"/>
          </p:cNvPicPr>
          <p:nvPr/>
        </p:nvPicPr>
        <p:blipFill>
          <a:blip r:embed="rId4"/>
          <a:stretch>
            <a:fillRect/>
          </a:stretch>
        </p:blipFill>
        <p:spPr>
          <a:xfrm>
            <a:off x="468313" y="2771165"/>
            <a:ext cx="7864803" cy="462545"/>
          </a:xfrm>
          <a:prstGeom prst="rect">
            <a:avLst/>
          </a:prstGeom>
        </p:spPr>
      </p:pic>
      <p:pic>
        <p:nvPicPr>
          <p:cNvPr id="3" name="Imagem 2"/>
          <p:cNvPicPr>
            <a:picLocks noChangeAspect="1"/>
          </p:cNvPicPr>
          <p:nvPr/>
        </p:nvPicPr>
        <p:blipFill>
          <a:blip r:embed="rId5"/>
          <a:stretch>
            <a:fillRect/>
          </a:stretch>
        </p:blipFill>
        <p:spPr>
          <a:xfrm>
            <a:off x="621102" y="4319665"/>
            <a:ext cx="7712014" cy="428520"/>
          </a:xfrm>
          <a:prstGeom prst="rect">
            <a:avLst/>
          </a:prstGeom>
        </p:spPr>
      </p:pic>
      <p:pic>
        <p:nvPicPr>
          <p:cNvPr id="4" name="Imagem 3"/>
          <p:cNvPicPr>
            <a:picLocks noChangeAspect="1"/>
          </p:cNvPicPr>
          <p:nvPr/>
        </p:nvPicPr>
        <p:blipFill>
          <a:blip r:embed="rId6"/>
          <a:stretch>
            <a:fillRect/>
          </a:stretch>
        </p:blipFill>
        <p:spPr>
          <a:xfrm>
            <a:off x="6897204" y="3420086"/>
            <a:ext cx="1173316" cy="790445"/>
          </a:xfrm>
          <a:prstGeom prst="rect">
            <a:avLst/>
          </a:prstGeo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050" y="1624013"/>
            <a:ext cx="4957763" cy="4052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ounded Rectangle 7"/>
          <p:cNvSpPr/>
          <p:nvPr/>
        </p:nvSpPr>
        <p:spPr>
          <a:xfrm>
            <a:off x="5103814" y="1504949"/>
            <a:ext cx="3884612" cy="4583113"/>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eaLnBrk="1" hangingPunct="1">
              <a:defRPr/>
            </a:pPr>
            <a:r>
              <a:rPr lang="en-IE" altLang="pt-PT" b="1" dirty="0" err="1">
                <a:solidFill>
                  <a:srgbClr val="FFFFFF"/>
                </a:solidFill>
                <a:latin typeface="Tahoma" pitchFamily="34" charset="0"/>
              </a:rPr>
              <a:t>Indicar</a:t>
            </a:r>
            <a:r>
              <a:rPr lang="en-IE" altLang="pt-PT" b="1" dirty="0">
                <a:solidFill>
                  <a:srgbClr val="FFFFFF"/>
                </a:solidFill>
                <a:latin typeface="Tahoma" pitchFamily="34" charset="0"/>
              </a:rPr>
              <a:t> o </a:t>
            </a:r>
            <a:r>
              <a:rPr lang="en-IE" altLang="pt-PT" b="1" dirty="0" err="1">
                <a:solidFill>
                  <a:srgbClr val="FFFFFF"/>
                </a:solidFill>
                <a:latin typeface="Tahoma" pitchFamily="34" charset="0"/>
              </a:rPr>
              <a:t>microrganismo</a:t>
            </a:r>
            <a:r>
              <a:rPr lang="en-IE" altLang="pt-PT" b="1" dirty="0">
                <a:solidFill>
                  <a:srgbClr val="FFFFFF"/>
                </a:solidFill>
                <a:latin typeface="Tahoma" pitchFamily="34" charset="0"/>
              </a:rPr>
              <a:t> (s) (</a:t>
            </a:r>
            <a:r>
              <a:rPr lang="en-IE" altLang="pt-PT" b="1" dirty="0" err="1">
                <a:solidFill>
                  <a:srgbClr val="FFFFFF"/>
                </a:solidFill>
                <a:latin typeface="Tahoma" pitchFamily="34" charset="0"/>
              </a:rPr>
              <a:t>até</a:t>
            </a:r>
            <a:r>
              <a:rPr lang="en-IE" altLang="pt-PT" b="1" dirty="0">
                <a:solidFill>
                  <a:srgbClr val="FFFFFF"/>
                </a:solidFill>
                <a:latin typeface="Tahoma" pitchFamily="34" charset="0"/>
              </a:rPr>
              <a:t> </a:t>
            </a:r>
            <a:r>
              <a:rPr lang="en-IE" altLang="pt-PT" b="1" dirty="0" err="1">
                <a:solidFill>
                  <a:srgbClr val="FFFFFF"/>
                </a:solidFill>
                <a:latin typeface="Tahoma" pitchFamily="34" charset="0"/>
              </a:rPr>
              <a:t>três</a:t>
            </a:r>
            <a:r>
              <a:rPr lang="en-IE" altLang="pt-PT" b="1" dirty="0">
                <a:solidFill>
                  <a:srgbClr val="FFFFFF"/>
                </a:solidFill>
                <a:latin typeface="Tahoma" pitchFamily="34" charset="0"/>
              </a:rPr>
              <a:t>) que </a:t>
            </a:r>
            <a:r>
              <a:rPr lang="en-IE" altLang="pt-PT" b="1" dirty="0" err="1">
                <a:solidFill>
                  <a:srgbClr val="FFFFFF"/>
                </a:solidFill>
                <a:latin typeface="Tahoma" pitchFamily="34" charset="0"/>
              </a:rPr>
              <a:t>foram</a:t>
            </a:r>
            <a:r>
              <a:rPr lang="en-IE" altLang="pt-PT" b="1" dirty="0">
                <a:solidFill>
                  <a:srgbClr val="FFFFFF"/>
                </a:solidFill>
                <a:latin typeface="Tahoma" pitchFamily="34" charset="0"/>
              </a:rPr>
              <a:t> </a:t>
            </a:r>
            <a:r>
              <a:rPr lang="en-IE" altLang="pt-PT" b="1" dirty="0" err="1">
                <a:solidFill>
                  <a:srgbClr val="FFFFFF"/>
                </a:solidFill>
                <a:latin typeface="Tahoma" pitchFamily="34" charset="0"/>
              </a:rPr>
              <a:t>isolados</a:t>
            </a:r>
            <a:r>
              <a:rPr lang="en-IE" altLang="pt-PT" b="1" dirty="0">
                <a:solidFill>
                  <a:srgbClr val="FFFFFF"/>
                </a:solidFill>
                <a:latin typeface="Tahoma" pitchFamily="34" charset="0"/>
              </a:rPr>
              <a:t> </a:t>
            </a:r>
            <a:r>
              <a:rPr lang="en-IE" altLang="pt-PT" b="1" dirty="0" err="1">
                <a:solidFill>
                  <a:srgbClr val="FFFFFF"/>
                </a:solidFill>
                <a:latin typeface="Tahoma" pitchFamily="34" charset="0"/>
              </a:rPr>
              <a:t>nesta</a:t>
            </a:r>
            <a:r>
              <a:rPr lang="en-IE" altLang="pt-PT" b="1" dirty="0">
                <a:solidFill>
                  <a:srgbClr val="FFFFFF"/>
                </a:solidFill>
                <a:latin typeface="Tahoma" pitchFamily="34" charset="0"/>
              </a:rPr>
              <a:t> </a:t>
            </a:r>
            <a:r>
              <a:rPr lang="en-IE" altLang="pt-PT" b="1" dirty="0" err="1">
                <a:solidFill>
                  <a:srgbClr val="FFFFFF"/>
                </a:solidFill>
                <a:latin typeface="Tahoma" pitchFamily="34" charset="0"/>
              </a:rPr>
              <a:t>amostra</a:t>
            </a:r>
            <a:r>
              <a:rPr lang="en-IE" altLang="pt-PT" b="1" dirty="0">
                <a:solidFill>
                  <a:srgbClr val="FFFFFF"/>
                </a:solidFill>
                <a:latin typeface="Tahoma" pitchFamily="34" charset="0"/>
              </a:rPr>
              <a:t> de </a:t>
            </a:r>
            <a:r>
              <a:rPr lang="en-IE" altLang="pt-PT" b="1" dirty="0" err="1">
                <a:solidFill>
                  <a:srgbClr val="FFFFFF"/>
                </a:solidFill>
                <a:latin typeface="Tahoma" pitchFamily="34" charset="0"/>
              </a:rPr>
              <a:t>cultura</a:t>
            </a:r>
            <a:r>
              <a:rPr lang="en-IE" altLang="pt-PT" b="1" dirty="0">
                <a:solidFill>
                  <a:srgbClr val="FFFFFF"/>
                </a:solidFill>
                <a:latin typeface="Tahoma" pitchFamily="34" charset="0"/>
              </a:rPr>
              <a:t> </a:t>
            </a:r>
            <a:r>
              <a:rPr lang="en-IE" altLang="pt-PT" b="1" dirty="0" err="1">
                <a:solidFill>
                  <a:srgbClr val="FFFFFF"/>
                </a:solidFill>
                <a:latin typeface="Tahoma" pitchFamily="34" charset="0"/>
              </a:rPr>
              <a:t>utilizando</a:t>
            </a:r>
            <a:r>
              <a:rPr lang="en-IE" altLang="pt-PT" b="1" dirty="0">
                <a:solidFill>
                  <a:srgbClr val="FFFFFF"/>
                </a:solidFill>
                <a:latin typeface="Tahoma" pitchFamily="34" charset="0"/>
              </a:rPr>
              <a:t> a </a:t>
            </a:r>
            <a:r>
              <a:rPr lang="en-IE" altLang="pt-PT" b="1" dirty="0" err="1">
                <a:solidFill>
                  <a:srgbClr val="FFFFFF"/>
                </a:solidFill>
                <a:latin typeface="Tahoma" pitchFamily="34" charset="0"/>
              </a:rPr>
              <a:t>lista</a:t>
            </a:r>
            <a:r>
              <a:rPr lang="en-IE" altLang="pt-PT" b="1" dirty="0">
                <a:solidFill>
                  <a:srgbClr val="FFFFFF"/>
                </a:solidFill>
                <a:latin typeface="Tahoma" pitchFamily="34" charset="0"/>
              </a:rPr>
              <a:t> de </a:t>
            </a:r>
            <a:r>
              <a:rPr lang="en-IE" altLang="pt-PT" b="1" dirty="0" err="1">
                <a:solidFill>
                  <a:srgbClr val="FFFFFF"/>
                </a:solidFill>
                <a:latin typeface="Tahoma" pitchFamily="34" charset="0"/>
              </a:rPr>
              <a:t>códigos</a:t>
            </a:r>
            <a:r>
              <a:rPr lang="en-IE" altLang="pt-PT" b="1" dirty="0">
                <a:solidFill>
                  <a:srgbClr val="FFFFFF"/>
                </a:solidFill>
                <a:latin typeface="Tahoma" pitchFamily="34" charset="0"/>
              </a:rPr>
              <a:t> </a:t>
            </a:r>
          </a:p>
          <a:p>
            <a:pPr eaLnBrk="1" hangingPunct="1">
              <a:spcBef>
                <a:spcPts val="600"/>
              </a:spcBef>
              <a:spcAft>
                <a:spcPts val="600"/>
              </a:spcAft>
              <a:defRPr/>
            </a:pPr>
            <a:r>
              <a:rPr lang="en-IE" altLang="pt-PT" b="1" dirty="0">
                <a:solidFill>
                  <a:srgbClr val="FFFFFF"/>
                </a:solidFill>
                <a:latin typeface="Tahoma" pitchFamily="34" charset="0"/>
              </a:rPr>
              <a:t>OU </a:t>
            </a:r>
          </a:p>
          <a:p>
            <a:pPr eaLnBrk="1" hangingPunct="1">
              <a:defRPr/>
            </a:pPr>
            <a:r>
              <a:rPr lang="en-IE" altLang="pt-PT" b="1" dirty="0" err="1">
                <a:solidFill>
                  <a:srgbClr val="FFFFFF"/>
                </a:solidFill>
                <a:latin typeface="Tahoma" pitchFamily="34" charset="0"/>
              </a:rPr>
              <a:t>selecione</a:t>
            </a:r>
            <a:r>
              <a:rPr lang="en-IE" altLang="pt-PT" b="1" dirty="0">
                <a:solidFill>
                  <a:srgbClr val="FFFFFF"/>
                </a:solidFill>
                <a:latin typeface="Tahoma" pitchFamily="34" charset="0"/>
              </a:rPr>
              <a:t> </a:t>
            </a:r>
            <a:r>
              <a:rPr lang="en-IE" altLang="pt-PT" b="1" dirty="0" err="1">
                <a:solidFill>
                  <a:srgbClr val="FFFFFF"/>
                </a:solidFill>
                <a:latin typeface="Tahoma" pitchFamily="34" charset="0"/>
              </a:rPr>
              <a:t>uma</a:t>
            </a:r>
            <a:r>
              <a:rPr lang="en-IE" altLang="pt-PT" b="1" dirty="0">
                <a:solidFill>
                  <a:srgbClr val="FFFFFF"/>
                </a:solidFill>
                <a:latin typeface="Tahoma" pitchFamily="34" charset="0"/>
              </a:rPr>
              <a:t> das </a:t>
            </a:r>
            <a:r>
              <a:rPr lang="en-IE" altLang="pt-PT" b="1" dirty="0" err="1">
                <a:solidFill>
                  <a:srgbClr val="FFFFFF"/>
                </a:solidFill>
                <a:latin typeface="Tahoma" pitchFamily="34" charset="0"/>
              </a:rPr>
              <a:t>seguintes</a:t>
            </a:r>
            <a:r>
              <a:rPr lang="en-IE" altLang="pt-PT" b="1" dirty="0">
                <a:solidFill>
                  <a:srgbClr val="FFFFFF"/>
                </a:solidFill>
                <a:latin typeface="Tahoma" pitchFamily="34" charset="0"/>
              </a:rPr>
              <a:t> </a:t>
            </a:r>
            <a:r>
              <a:rPr lang="en-IE" altLang="pt-PT" b="1" dirty="0" err="1">
                <a:solidFill>
                  <a:srgbClr val="FFFFFF"/>
                </a:solidFill>
                <a:latin typeface="Tahoma" pitchFamily="34" charset="0"/>
              </a:rPr>
              <a:t>opções</a:t>
            </a:r>
            <a:r>
              <a:rPr lang="en-IE" altLang="pt-PT" b="1" dirty="0">
                <a:solidFill>
                  <a:srgbClr val="FFFFFF"/>
                </a:solidFill>
                <a:latin typeface="Tahoma" pitchFamily="34" charset="0"/>
              </a:rPr>
              <a:t>:</a:t>
            </a:r>
          </a:p>
          <a:p>
            <a:pPr eaLnBrk="1" hangingPunct="1">
              <a:defRPr/>
            </a:pPr>
            <a:r>
              <a:rPr lang="nl-NL" altLang="pt-PT" b="1" i="1" dirty="0">
                <a:solidFill>
                  <a:srgbClr val="FFFFFF"/>
                </a:solidFill>
                <a:latin typeface="Tahoma" pitchFamily="34" charset="0"/>
              </a:rPr>
              <a:t>_NOEXA</a:t>
            </a:r>
            <a:r>
              <a:rPr lang="en-US" altLang="pt-PT" dirty="0">
                <a:solidFill>
                  <a:srgbClr val="FFFFFF"/>
                </a:solidFill>
                <a:latin typeface="Tahoma" pitchFamily="34" charset="0"/>
              </a:rPr>
              <a:t>: </a:t>
            </a:r>
            <a:r>
              <a:rPr lang="en-US" altLang="pt-PT" dirty="0" err="1">
                <a:solidFill>
                  <a:srgbClr val="FFFFFF"/>
                </a:solidFill>
                <a:latin typeface="Tahoma" pitchFamily="34" charset="0"/>
              </a:rPr>
              <a:t>Exame</a:t>
            </a:r>
            <a:r>
              <a:rPr lang="en-US" altLang="pt-PT" dirty="0">
                <a:solidFill>
                  <a:srgbClr val="FFFFFF"/>
                </a:solidFill>
                <a:latin typeface="Tahoma" pitchFamily="34" charset="0"/>
              </a:rPr>
              <a:t> (</a:t>
            </a:r>
            <a:r>
              <a:rPr lang="en-US" altLang="pt-PT" dirty="0" err="1">
                <a:solidFill>
                  <a:srgbClr val="FFFFFF"/>
                </a:solidFill>
                <a:latin typeface="Tahoma" pitchFamily="34" charset="0"/>
              </a:rPr>
              <a:t>ainda</a:t>
            </a:r>
            <a:r>
              <a:rPr lang="en-US" altLang="pt-PT" dirty="0">
                <a:solidFill>
                  <a:srgbClr val="FFFFFF"/>
                </a:solidFill>
                <a:latin typeface="Tahoma" pitchFamily="34" charset="0"/>
              </a:rPr>
              <a:t>) </a:t>
            </a:r>
            <a:r>
              <a:rPr lang="en-US" altLang="pt-PT" dirty="0" err="1">
                <a:solidFill>
                  <a:srgbClr val="FFFFFF"/>
                </a:solidFill>
                <a:latin typeface="Tahoma" pitchFamily="34" charset="0"/>
              </a:rPr>
              <a:t>não</a:t>
            </a:r>
            <a:r>
              <a:rPr lang="en-US" altLang="pt-PT" dirty="0">
                <a:solidFill>
                  <a:srgbClr val="FFFFFF"/>
                </a:solidFill>
                <a:latin typeface="Tahoma" pitchFamily="34" charset="0"/>
              </a:rPr>
              <a:t> </a:t>
            </a:r>
            <a:r>
              <a:rPr lang="en-US" altLang="pt-PT" dirty="0" err="1">
                <a:solidFill>
                  <a:srgbClr val="FFFFFF"/>
                </a:solidFill>
                <a:latin typeface="Tahoma" pitchFamily="34" charset="0"/>
              </a:rPr>
              <a:t>realizado</a:t>
            </a:r>
            <a:endParaRPr lang="en-US" altLang="pt-PT" dirty="0">
              <a:solidFill>
                <a:srgbClr val="FFFFFF"/>
              </a:solidFill>
              <a:latin typeface="Tahoma" pitchFamily="34" charset="0"/>
            </a:endParaRPr>
          </a:p>
          <a:p>
            <a:pPr eaLnBrk="1" hangingPunct="1">
              <a:defRPr/>
            </a:pPr>
            <a:r>
              <a:rPr lang="nl-NL" altLang="pt-PT" b="1" i="1" dirty="0">
                <a:solidFill>
                  <a:srgbClr val="FFFFFF"/>
                </a:solidFill>
                <a:latin typeface="Tahoma" pitchFamily="34" charset="0"/>
              </a:rPr>
              <a:t>_N / D</a:t>
            </a:r>
            <a:r>
              <a:rPr lang="en-US" altLang="pt-PT" dirty="0">
                <a:solidFill>
                  <a:srgbClr val="FFFFFF"/>
                </a:solidFill>
                <a:latin typeface="Tahoma" pitchFamily="34" charset="0"/>
              </a:rPr>
              <a:t>: </a:t>
            </a:r>
            <a:r>
              <a:rPr lang="nl-NL" altLang="pt-PT" dirty="0">
                <a:solidFill>
                  <a:srgbClr val="FFFFFF"/>
                </a:solidFill>
                <a:latin typeface="Tahoma" pitchFamily="34" charset="0"/>
              </a:rPr>
              <a:t>Os resultados não disponíveis</a:t>
            </a:r>
          </a:p>
          <a:p>
            <a:pPr eaLnBrk="1" hangingPunct="1">
              <a:defRPr/>
            </a:pPr>
            <a:r>
              <a:rPr lang="nl-NL" altLang="pt-PT" b="1" i="1" dirty="0">
                <a:solidFill>
                  <a:srgbClr val="FFFFFF"/>
                </a:solidFill>
                <a:latin typeface="Tahoma" pitchFamily="34" charset="0"/>
              </a:rPr>
              <a:t>_NONID</a:t>
            </a:r>
            <a:r>
              <a:rPr lang="en-US" altLang="pt-PT" dirty="0">
                <a:solidFill>
                  <a:srgbClr val="FFFFFF"/>
                </a:solidFill>
                <a:latin typeface="Tahoma" pitchFamily="34" charset="0"/>
              </a:rPr>
              <a:t>: Micro-</a:t>
            </a:r>
            <a:r>
              <a:rPr lang="en-US" altLang="pt-PT" dirty="0" err="1">
                <a:solidFill>
                  <a:srgbClr val="FFFFFF"/>
                </a:solidFill>
                <a:latin typeface="Tahoma" pitchFamily="34" charset="0"/>
              </a:rPr>
              <a:t>organismo</a:t>
            </a:r>
            <a:r>
              <a:rPr lang="en-US" altLang="pt-PT" dirty="0">
                <a:solidFill>
                  <a:srgbClr val="FFFFFF"/>
                </a:solidFill>
                <a:latin typeface="Tahoma" pitchFamily="34" charset="0"/>
              </a:rPr>
              <a:t> </a:t>
            </a:r>
            <a:r>
              <a:rPr lang="en-US" altLang="pt-PT" dirty="0" err="1">
                <a:solidFill>
                  <a:srgbClr val="FFFFFF"/>
                </a:solidFill>
                <a:latin typeface="Tahoma" pitchFamily="34" charset="0"/>
              </a:rPr>
              <a:t>não</a:t>
            </a:r>
            <a:r>
              <a:rPr lang="en-US" altLang="pt-PT" dirty="0">
                <a:solidFill>
                  <a:srgbClr val="FFFFFF"/>
                </a:solidFill>
                <a:latin typeface="Tahoma" pitchFamily="34" charset="0"/>
              </a:rPr>
              <a:t> </a:t>
            </a:r>
            <a:r>
              <a:rPr lang="en-US" altLang="pt-PT" dirty="0" err="1">
                <a:solidFill>
                  <a:srgbClr val="FFFFFF"/>
                </a:solidFill>
                <a:latin typeface="Tahoma" pitchFamily="34" charset="0"/>
              </a:rPr>
              <a:t>identificado</a:t>
            </a:r>
            <a:endParaRPr lang="en-US" altLang="pt-PT" dirty="0">
              <a:solidFill>
                <a:srgbClr val="FFFFFF"/>
              </a:solidFill>
              <a:latin typeface="Tahoma" pitchFamily="34" charset="0"/>
            </a:endParaRPr>
          </a:p>
          <a:p>
            <a:pPr eaLnBrk="1" hangingPunct="1">
              <a:defRPr/>
            </a:pPr>
            <a:r>
              <a:rPr lang="nl-NL" altLang="pt-PT" b="1" i="1" dirty="0">
                <a:solidFill>
                  <a:srgbClr val="FFFFFF"/>
                </a:solidFill>
                <a:latin typeface="Tahoma" pitchFamily="34" charset="0"/>
              </a:rPr>
              <a:t>_STERI</a:t>
            </a:r>
            <a:r>
              <a:rPr lang="en-US" altLang="pt-PT" dirty="0">
                <a:solidFill>
                  <a:srgbClr val="FFFFFF"/>
                </a:solidFill>
                <a:latin typeface="Tahoma" pitchFamily="34" charset="0"/>
              </a:rPr>
              <a:t>: </a:t>
            </a:r>
            <a:r>
              <a:rPr lang="nl-NL" altLang="pt-PT" dirty="0">
                <a:solidFill>
                  <a:srgbClr val="FFFFFF"/>
                </a:solidFill>
                <a:latin typeface="Tahoma" pitchFamily="34" charset="0"/>
              </a:rPr>
              <a:t>exame estéril</a:t>
            </a:r>
            <a:endParaRPr lang="en-US" altLang="pt-PT" dirty="0">
              <a:solidFill>
                <a:srgbClr val="FFFFFF"/>
              </a:solidFill>
              <a:latin typeface="Tahoma" pitchFamily="34" charset="0"/>
            </a:endParaRPr>
          </a:p>
        </p:txBody>
      </p:sp>
      <p:sp>
        <p:nvSpPr>
          <p:cNvPr id="52228" name="Title 1"/>
          <p:cNvSpPr txBox="1">
            <a:spLocks/>
          </p:cNvSpPr>
          <p:nvPr/>
        </p:nvSpPr>
        <p:spPr bwMode="auto">
          <a:xfrm>
            <a:off x="323850" y="142875"/>
            <a:ext cx="8229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spcBef>
                <a:spcPct val="0"/>
              </a:spcBef>
              <a:spcAft>
                <a:spcPct val="0"/>
              </a:spcAft>
              <a:buFontTx/>
              <a:buNone/>
            </a:pPr>
            <a:r>
              <a:rPr lang="fr-BE" altLang="pt-PT" sz="2800" b="1" dirty="0">
                <a:solidFill>
                  <a:srgbClr val="69AE23"/>
                </a:solidFill>
              </a:rPr>
              <a:t>QUESTIONÁRIO DO RESIDENTE</a:t>
            </a:r>
            <a:br>
              <a:rPr lang="fr-BE" altLang="pt-PT" sz="2800" b="1" dirty="0">
                <a:solidFill>
                  <a:srgbClr val="69AE23"/>
                </a:solidFill>
              </a:rPr>
            </a:br>
            <a:r>
              <a:rPr lang="pt-PT" altLang="pt-PT" sz="2000" b="1" dirty="0">
                <a:solidFill>
                  <a:srgbClr val="69AE23"/>
                </a:solidFill>
              </a:rPr>
              <a:t>Infeções Associadas aos Cuidados de Saúde</a:t>
            </a:r>
            <a:endParaRPr lang="en-US" altLang="pt-PT" sz="2800" b="1" dirty="0">
              <a:solidFill>
                <a:srgbClr val="69AE23"/>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txBox="1">
            <a:spLocks/>
          </p:cNvSpPr>
          <p:nvPr/>
        </p:nvSpPr>
        <p:spPr bwMode="auto">
          <a:xfrm>
            <a:off x="323850" y="142875"/>
            <a:ext cx="8229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spcBef>
                <a:spcPct val="0"/>
              </a:spcBef>
              <a:spcAft>
                <a:spcPct val="0"/>
              </a:spcAft>
              <a:buFontTx/>
              <a:buNone/>
            </a:pPr>
            <a:r>
              <a:rPr lang="fr-BE" altLang="pt-PT" sz="2800" b="1" dirty="0">
                <a:solidFill>
                  <a:srgbClr val="69AE23"/>
                </a:solidFill>
              </a:rPr>
              <a:t>LISTA DE CÓDIGOS DE MICRORGANISMOS</a:t>
            </a:r>
            <a:endParaRPr lang="en-US" altLang="pt-PT" sz="2800" b="1" dirty="0">
              <a:solidFill>
                <a:srgbClr val="69AE23"/>
              </a:solidFill>
            </a:endParaRPr>
          </a:p>
        </p:txBody>
      </p:sp>
      <p:pic>
        <p:nvPicPr>
          <p:cNvPr id="126979" name="Picture 3"/>
          <p:cNvPicPr>
            <a:picLocks noChangeAspect="1" noChangeArrowheads="1"/>
          </p:cNvPicPr>
          <p:nvPr/>
        </p:nvPicPr>
        <p:blipFill>
          <a:blip r:embed="rId2"/>
          <a:srcRect/>
          <a:stretch>
            <a:fillRect/>
          </a:stretch>
        </p:blipFill>
        <p:spPr bwMode="auto">
          <a:xfrm>
            <a:off x="323850" y="1149350"/>
            <a:ext cx="8631238" cy="4425950"/>
          </a:xfrm>
          <a:prstGeom prst="rect">
            <a:avLst/>
          </a:prstGeom>
          <a:noFill/>
          <a:ln w="9525">
            <a:solidFill>
              <a:schemeClr val="bg1">
                <a:lumMod val="6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txBox="1">
            <a:spLocks/>
          </p:cNvSpPr>
          <p:nvPr/>
        </p:nvSpPr>
        <p:spPr bwMode="auto">
          <a:xfrm>
            <a:off x="323850" y="142875"/>
            <a:ext cx="8229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spcBef>
                <a:spcPct val="0"/>
              </a:spcBef>
              <a:spcAft>
                <a:spcPct val="0"/>
              </a:spcAft>
              <a:buFontTx/>
              <a:buNone/>
            </a:pPr>
            <a:r>
              <a:rPr lang="fr-BE" altLang="pt-PT" sz="2800" b="1" dirty="0">
                <a:solidFill>
                  <a:srgbClr val="69AE23"/>
                </a:solidFill>
              </a:rPr>
              <a:t>LISTA DE CÓDIGOS DE MICRORGANISMOS</a:t>
            </a:r>
            <a:endParaRPr lang="en-US" altLang="pt-PT" sz="2800" b="1" dirty="0">
              <a:solidFill>
                <a:srgbClr val="69AE23"/>
              </a:solidFill>
            </a:endParaRPr>
          </a:p>
        </p:txBody>
      </p:sp>
      <p:pic>
        <p:nvPicPr>
          <p:cNvPr id="128002" name="Picture 2"/>
          <p:cNvPicPr>
            <a:picLocks noChangeAspect="1" noChangeArrowheads="1"/>
          </p:cNvPicPr>
          <p:nvPr/>
        </p:nvPicPr>
        <p:blipFill>
          <a:blip r:embed="rId2"/>
          <a:srcRect/>
          <a:stretch>
            <a:fillRect/>
          </a:stretch>
        </p:blipFill>
        <p:spPr bwMode="auto">
          <a:xfrm>
            <a:off x="885825" y="965200"/>
            <a:ext cx="7105650" cy="5321300"/>
          </a:xfrm>
          <a:prstGeom prst="rect">
            <a:avLst/>
          </a:prstGeom>
          <a:noFill/>
          <a:ln w="9525">
            <a:solidFill>
              <a:schemeClr val="bg1">
                <a:lumMod val="6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000" y="1458913"/>
            <a:ext cx="8905875" cy="3875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ounded Rectangle 14"/>
          <p:cNvSpPr/>
          <p:nvPr/>
        </p:nvSpPr>
        <p:spPr>
          <a:xfrm>
            <a:off x="4706938" y="4148138"/>
            <a:ext cx="2519362" cy="1038225"/>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600" b="1" dirty="0" err="1"/>
              <a:t>Preencher</a:t>
            </a:r>
            <a:r>
              <a:rPr lang="en-US" sz="1600" b="1" dirty="0"/>
              <a:t> </a:t>
            </a:r>
            <a:r>
              <a:rPr lang="en-US" sz="1600" b="1" dirty="0" err="1"/>
              <a:t>colunas</a:t>
            </a:r>
            <a:r>
              <a:rPr lang="en-US" sz="1600" b="1" dirty="0"/>
              <a:t> 4 a 14 para todos os residentes elegíveis</a:t>
            </a:r>
          </a:p>
        </p:txBody>
      </p:sp>
      <p:sp>
        <p:nvSpPr>
          <p:cNvPr id="17" name="Rounded Rectangle 16"/>
          <p:cNvSpPr/>
          <p:nvPr/>
        </p:nvSpPr>
        <p:spPr>
          <a:xfrm>
            <a:off x="4694238" y="5287963"/>
            <a:ext cx="2546350" cy="1419225"/>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r>
              <a:rPr lang="pt-PT" altLang="pt-PT" sz="1600" b="1" dirty="0">
                <a:solidFill>
                  <a:srgbClr val="FFFFFF"/>
                </a:solidFill>
                <a:latin typeface="Tahoma" pitchFamily="34" charset="0"/>
              </a:rPr>
              <a:t>Escreva um 'X' se o fator de risco ou indicador de carga de cuidado estiver presente no dia do inquérito</a:t>
            </a:r>
            <a:endParaRPr lang="en-US" altLang="pt-PT" sz="1600" b="1" dirty="0">
              <a:solidFill>
                <a:srgbClr val="FFFFFF"/>
              </a:solidFill>
              <a:latin typeface="Tahoma" pitchFamily="34" charset="0"/>
            </a:endParaRPr>
          </a:p>
        </p:txBody>
      </p:sp>
      <p:grpSp>
        <p:nvGrpSpPr>
          <p:cNvPr id="9221" name="Group 2"/>
          <p:cNvGrpSpPr>
            <a:grpSpLocks/>
          </p:cNvGrpSpPr>
          <p:nvPr/>
        </p:nvGrpSpPr>
        <p:grpSpPr bwMode="auto">
          <a:xfrm>
            <a:off x="79375" y="754063"/>
            <a:ext cx="2741613" cy="2151062"/>
            <a:chOff x="-346204" y="1056425"/>
            <a:chExt cx="2740868" cy="2151680"/>
          </a:xfrm>
        </p:grpSpPr>
        <p:sp>
          <p:nvSpPr>
            <p:cNvPr id="14" name="Rounded Rectangle 13"/>
            <p:cNvSpPr/>
            <p:nvPr/>
          </p:nvSpPr>
          <p:spPr>
            <a:xfrm>
              <a:off x="-346204" y="1056425"/>
              <a:ext cx="2740868" cy="1437100"/>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600" b="1" dirty="0"/>
                <a:t>Listar todos os residentes presentes no dia do inquérito e </a:t>
              </a:r>
              <a:r>
                <a:rPr lang="en-US" sz="1600" b="1" dirty="0" err="1"/>
                <a:t>seu</a:t>
              </a:r>
              <a:r>
                <a:rPr lang="en-US" sz="1600" b="1" dirty="0"/>
                <a:t> quarto/Nº </a:t>
              </a:r>
              <a:r>
                <a:rPr lang="en-US" sz="1600" b="1" dirty="0" err="1"/>
                <a:t>cama</a:t>
              </a:r>
              <a:r>
                <a:rPr lang="en-US" sz="1600" b="1" dirty="0"/>
                <a:t> </a:t>
              </a:r>
              <a:r>
                <a:rPr lang="en-US" sz="1600" b="1" dirty="0" err="1"/>
                <a:t>nas</a:t>
              </a:r>
              <a:r>
                <a:rPr lang="en-US" sz="1600" b="1" dirty="0"/>
                <a:t> colunas 1 e 2</a:t>
              </a:r>
            </a:p>
          </p:txBody>
        </p:sp>
        <p:sp>
          <p:nvSpPr>
            <p:cNvPr id="2" name="Down Arrow 1"/>
            <p:cNvSpPr>
              <a:spLocks noChangeArrowheads="1"/>
            </p:cNvSpPr>
            <p:nvPr/>
          </p:nvSpPr>
          <p:spPr bwMode="auto">
            <a:xfrm>
              <a:off x="23583" y="2466530"/>
              <a:ext cx="168229" cy="720932"/>
            </a:xfrm>
            <a:prstGeom prst="downArrow">
              <a:avLst>
                <a:gd name="adj1" fmla="val 50000"/>
                <a:gd name="adj2" fmla="val 49998"/>
              </a:avLst>
            </a:prstGeom>
            <a:solidFill>
              <a:srgbClr val="FF0000"/>
            </a:solidFill>
            <a:ln w="9525">
              <a:solidFill>
                <a:srgbClr val="FF0000"/>
              </a:solidFill>
              <a:miter lim="800000"/>
              <a:headEnd/>
              <a:tailEnd/>
            </a:ln>
            <a:effectLst>
              <a:outerShdw blurRad="63500" dist="23000" dir="5400000" rotWithShape="0">
                <a:srgbClr val="000000">
                  <a:alpha val="34998"/>
                </a:srgbClr>
              </a:outerShdw>
            </a:effec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sp>
          <p:nvSpPr>
            <p:cNvPr id="8" name="Down Arrow 7"/>
            <p:cNvSpPr>
              <a:spLocks noChangeArrowheads="1"/>
            </p:cNvSpPr>
            <p:nvPr/>
          </p:nvSpPr>
          <p:spPr bwMode="auto">
            <a:xfrm>
              <a:off x="1183730" y="2493525"/>
              <a:ext cx="168229" cy="714580"/>
            </a:xfrm>
            <a:prstGeom prst="downArrow">
              <a:avLst>
                <a:gd name="adj1" fmla="val 50000"/>
                <a:gd name="adj2" fmla="val 50000"/>
              </a:avLst>
            </a:prstGeom>
            <a:solidFill>
              <a:srgbClr val="FF0000"/>
            </a:solidFill>
            <a:ln w="9525">
              <a:solidFill>
                <a:srgbClr val="FF0000"/>
              </a:solidFill>
              <a:miter lim="800000"/>
              <a:headEnd/>
              <a:tailEnd/>
            </a:ln>
            <a:effectLst>
              <a:outerShdw blurRad="63500" dist="23000" dir="5400000" rotWithShape="0">
                <a:srgbClr val="000000">
                  <a:alpha val="34998"/>
                </a:srgbClr>
              </a:outerShdw>
            </a:effec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grpSp>
      <p:grpSp>
        <p:nvGrpSpPr>
          <p:cNvPr id="9222" name="Group 5"/>
          <p:cNvGrpSpPr>
            <a:grpSpLocks/>
          </p:cNvGrpSpPr>
          <p:nvPr/>
        </p:nvGrpSpPr>
        <p:grpSpPr bwMode="auto">
          <a:xfrm>
            <a:off x="3059113" y="460375"/>
            <a:ext cx="4352925" cy="4887913"/>
            <a:chOff x="3007781" y="436921"/>
            <a:chExt cx="4354255" cy="4887006"/>
          </a:xfrm>
        </p:grpSpPr>
        <p:sp>
          <p:nvSpPr>
            <p:cNvPr id="11" name="Rectangle 10"/>
            <p:cNvSpPr>
              <a:spLocks noChangeArrowheads="1"/>
            </p:cNvSpPr>
            <p:nvPr/>
          </p:nvSpPr>
          <p:spPr bwMode="auto">
            <a:xfrm>
              <a:off x="3007781" y="2181260"/>
              <a:ext cx="433519" cy="3142667"/>
            </a:xfrm>
            <a:prstGeom prst="rect">
              <a:avLst/>
            </a:prstGeom>
            <a:noFill/>
            <a:ln w="38100">
              <a:solidFill>
                <a:srgbClr val="FF0000"/>
              </a:solidFill>
              <a:miter lim="800000"/>
              <a:headEnd/>
              <a:tailEnd/>
            </a:ln>
            <a:effectLst>
              <a:outerShdw blurRad="63500" dist="23000" dir="5400000" rotWithShape="0">
                <a:srgbClr val="000000">
                  <a:alpha val="34998"/>
                </a:srgbClr>
              </a:outerShdw>
            </a:effectLst>
            <a:ex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sp>
          <p:nvSpPr>
            <p:cNvPr id="12" name="Rounded Rectangle 11"/>
            <p:cNvSpPr/>
            <p:nvPr/>
          </p:nvSpPr>
          <p:spPr>
            <a:xfrm>
              <a:off x="4889543" y="436921"/>
              <a:ext cx="2472493" cy="1038032"/>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600" b="1" dirty="0" err="1"/>
                <a:t>Preencher</a:t>
              </a:r>
              <a:r>
                <a:rPr lang="en-US" sz="1600" b="1" dirty="0"/>
                <a:t> </a:t>
              </a:r>
              <a:r>
                <a:rPr lang="en-US" sz="1600" b="1" dirty="0" err="1"/>
                <a:t>coluna</a:t>
              </a:r>
              <a:r>
                <a:rPr lang="en-US" sz="1600" b="1" dirty="0"/>
                <a:t> 3 para determinar residentes elegíveis</a:t>
              </a:r>
            </a:p>
          </p:txBody>
        </p:sp>
        <p:cxnSp>
          <p:nvCxnSpPr>
            <p:cNvPr id="5" name="Straight Arrow Connector 4"/>
            <p:cNvCxnSpPr>
              <a:cxnSpLocks noChangeShapeType="1"/>
              <a:stCxn id="12" idx="1"/>
            </p:cNvCxnSpPr>
            <p:nvPr/>
          </p:nvCxnSpPr>
          <p:spPr bwMode="auto">
            <a:xfrm flipH="1">
              <a:off x="3223747" y="955938"/>
              <a:ext cx="1665796" cy="1182468"/>
            </a:xfrm>
            <a:prstGeom prst="straightConnector1">
              <a:avLst/>
            </a:prstGeom>
            <a:noFill/>
            <a:ln w="38100">
              <a:solidFill>
                <a:srgbClr val="FF0000"/>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grpSp>
        <p:nvGrpSpPr>
          <p:cNvPr id="9223" name="Group 9"/>
          <p:cNvGrpSpPr>
            <a:grpSpLocks/>
          </p:cNvGrpSpPr>
          <p:nvPr/>
        </p:nvGrpSpPr>
        <p:grpSpPr bwMode="auto">
          <a:xfrm>
            <a:off x="109538" y="2205038"/>
            <a:ext cx="2957512" cy="4057650"/>
            <a:chOff x="108745" y="2205037"/>
            <a:chExt cx="2958305" cy="4058443"/>
          </a:xfrm>
        </p:grpSpPr>
        <p:sp>
          <p:nvSpPr>
            <p:cNvPr id="16" name="Rectangle 15"/>
            <p:cNvSpPr>
              <a:spLocks noChangeArrowheads="1"/>
            </p:cNvSpPr>
            <p:nvPr/>
          </p:nvSpPr>
          <p:spPr bwMode="auto">
            <a:xfrm>
              <a:off x="2522392" y="2205037"/>
              <a:ext cx="544658" cy="3129574"/>
            </a:xfrm>
            <a:prstGeom prst="rect">
              <a:avLst/>
            </a:prstGeom>
            <a:noFill/>
            <a:ln w="38100">
              <a:solidFill>
                <a:srgbClr val="FF0000"/>
              </a:solidFill>
              <a:miter lim="800000"/>
              <a:headEnd/>
              <a:tailEnd/>
            </a:ln>
            <a:effectLst>
              <a:outerShdw blurRad="63500" dist="23000" dir="5400000" rotWithShape="0">
                <a:srgbClr val="000000">
                  <a:alpha val="34998"/>
                </a:srgbClr>
              </a:outerShdw>
            </a:effectLst>
            <a:ex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sp>
          <p:nvSpPr>
            <p:cNvPr id="18" name="Rounded Rectangle 17"/>
            <p:cNvSpPr/>
            <p:nvPr/>
          </p:nvSpPr>
          <p:spPr>
            <a:xfrm>
              <a:off x="108745" y="5225052"/>
              <a:ext cx="2413647" cy="1038428"/>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600" b="1" dirty="0" err="1"/>
                <a:t>Alocar</a:t>
              </a:r>
              <a:r>
                <a:rPr lang="en-US" sz="1600" b="1" dirty="0"/>
                <a:t> a </a:t>
              </a:r>
              <a:r>
                <a:rPr lang="en-US" sz="1600" b="1" dirty="0" err="1"/>
                <a:t>cada</a:t>
              </a:r>
              <a:r>
                <a:rPr lang="en-US" sz="1600" b="1" dirty="0"/>
                <a:t> residente um número de estudo (ver mais adiante)</a:t>
              </a:r>
            </a:p>
          </p:txBody>
        </p:sp>
        <p:cxnSp>
          <p:nvCxnSpPr>
            <p:cNvPr id="9" name="Straight Arrow Connector 8"/>
            <p:cNvCxnSpPr>
              <a:cxnSpLocks noChangeShapeType="1"/>
            </p:cNvCxnSpPr>
            <p:nvPr/>
          </p:nvCxnSpPr>
          <p:spPr bwMode="auto">
            <a:xfrm flipV="1">
              <a:off x="1315568" y="3748389"/>
              <a:ext cx="1206823" cy="1460785"/>
            </a:xfrm>
            <a:prstGeom prst="straightConnector1">
              <a:avLst/>
            </a:prstGeom>
            <a:noFill/>
            <a:ln w="38100">
              <a:solidFill>
                <a:srgbClr val="FF0000"/>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sp>
        <p:nvSpPr>
          <p:cNvPr id="9224" name="Title 6"/>
          <p:cNvSpPr>
            <a:spLocks noGrp="1"/>
          </p:cNvSpPr>
          <p:nvPr>
            <p:ph type="title"/>
          </p:nvPr>
        </p:nvSpPr>
        <p:spPr>
          <a:xfrm>
            <a:off x="331788" y="142875"/>
            <a:ext cx="8229600" cy="822325"/>
          </a:xfrm>
        </p:spPr>
        <p:txBody>
          <a:bodyPr/>
          <a:lstStyle/>
          <a:p>
            <a:r>
              <a:rPr lang="fr-BE" altLang="pt-PT" dirty="0"/>
              <a:t>PREENCHIMENTO LISTA DO SERVIÇO</a:t>
            </a:r>
            <a:endParaRPr lang="en-US" altLang="pt-PT"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txBox="1">
            <a:spLocks/>
          </p:cNvSpPr>
          <p:nvPr/>
        </p:nvSpPr>
        <p:spPr bwMode="auto">
          <a:xfrm>
            <a:off x="323850" y="142875"/>
            <a:ext cx="8229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spcBef>
                <a:spcPct val="0"/>
              </a:spcBef>
              <a:spcAft>
                <a:spcPct val="0"/>
              </a:spcAft>
              <a:buFontTx/>
              <a:buNone/>
            </a:pPr>
            <a:r>
              <a:rPr lang="fr-BE" altLang="pt-PT" sz="2800" b="1" dirty="0">
                <a:solidFill>
                  <a:srgbClr val="69AE23"/>
                </a:solidFill>
              </a:rPr>
              <a:t>LISTA DE CÓDIGOS DE MICRORGANISMOS</a:t>
            </a:r>
            <a:endParaRPr lang="en-US" altLang="pt-PT" sz="2800" b="1" dirty="0">
              <a:solidFill>
                <a:srgbClr val="69AE23"/>
              </a:solidFill>
            </a:endParaRPr>
          </a:p>
        </p:txBody>
      </p:sp>
      <p:pic>
        <p:nvPicPr>
          <p:cNvPr id="5529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965200"/>
            <a:ext cx="8797925" cy="527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txBox="1">
            <a:spLocks/>
          </p:cNvSpPr>
          <p:nvPr/>
        </p:nvSpPr>
        <p:spPr bwMode="auto">
          <a:xfrm>
            <a:off x="323850" y="142875"/>
            <a:ext cx="8229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spcBef>
                <a:spcPct val="0"/>
              </a:spcBef>
              <a:spcAft>
                <a:spcPct val="0"/>
              </a:spcAft>
              <a:buFontTx/>
              <a:buNone/>
            </a:pPr>
            <a:r>
              <a:rPr lang="fr-BE" altLang="pt-PT" sz="2800" b="1" dirty="0">
                <a:solidFill>
                  <a:srgbClr val="69AE23"/>
                </a:solidFill>
              </a:rPr>
              <a:t>LISTA DE CÓDIGOS DE MICRORGANISMOS</a:t>
            </a:r>
            <a:endParaRPr lang="en-US" altLang="pt-PT" sz="2800" b="1" dirty="0">
              <a:solidFill>
                <a:srgbClr val="69AE23"/>
              </a:solidFill>
            </a:endParaRPr>
          </a:p>
        </p:txBody>
      </p:sp>
      <p:pic>
        <p:nvPicPr>
          <p:cNvPr id="5632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938" y="1120775"/>
            <a:ext cx="8707437" cy="468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250825" y="1114425"/>
            <a:ext cx="8229600" cy="822325"/>
          </a:xfrm>
        </p:spPr>
        <p:txBody>
          <a:bodyPr/>
          <a:lstStyle/>
          <a:p>
            <a:r>
              <a:rPr lang="fr-BE" altLang="pt-PT" dirty="0" err="1"/>
              <a:t>Todos</a:t>
            </a:r>
            <a:r>
              <a:rPr lang="fr-BE" altLang="pt-PT" dirty="0"/>
              <a:t> os </a:t>
            </a:r>
            <a:r>
              <a:rPr lang="fr-BE" altLang="pt-PT" dirty="0" err="1"/>
              <a:t>questionários</a:t>
            </a:r>
            <a:r>
              <a:rPr lang="fr-BE" altLang="pt-PT" dirty="0"/>
              <a:t> </a:t>
            </a:r>
            <a:r>
              <a:rPr lang="fr-BE" altLang="pt-PT" dirty="0" err="1"/>
              <a:t>já</a:t>
            </a:r>
            <a:r>
              <a:rPr lang="fr-BE" altLang="pt-PT" dirty="0"/>
              <a:t> </a:t>
            </a:r>
            <a:r>
              <a:rPr lang="fr-BE" altLang="pt-PT" dirty="0" err="1"/>
              <a:t>estão</a:t>
            </a:r>
            <a:r>
              <a:rPr lang="fr-BE" altLang="pt-PT" dirty="0"/>
              <a:t> </a:t>
            </a:r>
            <a:r>
              <a:rPr lang="fr-BE" altLang="pt-PT" dirty="0" err="1"/>
              <a:t>preenchidos</a:t>
            </a:r>
            <a:endParaRPr lang="en-US" altLang="pt-PT" dirty="0"/>
          </a:p>
        </p:txBody>
      </p:sp>
      <p:sp>
        <p:nvSpPr>
          <p:cNvPr id="57347" name="Title 1"/>
          <p:cNvSpPr txBox="1">
            <a:spLocks/>
          </p:cNvSpPr>
          <p:nvPr/>
        </p:nvSpPr>
        <p:spPr bwMode="auto">
          <a:xfrm>
            <a:off x="3416300" y="3192462"/>
            <a:ext cx="25463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a:spcBef>
                <a:spcPct val="0"/>
              </a:spcBef>
              <a:spcAft>
                <a:spcPct val="0"/>
              </a:spcAft>
              <a:buFontTx/>
              <a:buNone/>
            </a:pPr>
            <a:r>
              <a:rPr lang="fr-BE" altLang="pt-PT" sz="2800" b="1" dirty="0">
                <a:solidFill>
                  <a:srgbClr val="69AE23"/>
                </a:solidFill>
              </a:rPr>
              <a:t>QUESTÕES?</a:t>
            </a:r>
            <a:endParaRPr lang="en-US" altLang="pt-PT" sz="2800" b="1" dirty="0">
              <a:solidFill>
                <a:srgbClr val="69AE23"/>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965200"/>
            <a:ext cx="7972425" cy="515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ounded Rectangle 8"/>
          <p:cNvSpPr/>
          <p:nvPr/>
        </p:nvSpPr>
        <p:spPr>
          <a:xfrm>
            <a:off x="6097588" y="2028825"/>
            <a:ext cx="2455862" cy="1930400"/>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eaLnBrk="1" hangingPunct="1">
              <a:defRPr/>
            </a:pPr>
            <a:r>
              <a:rPr lang="en-US" altLang="pt-PT" sz="1600" b="1" dirty="0" err="1">
                <a:solidFill>
                  <a:srgbClr val="FFFFFF"/>
                </a:solidFill>
                <a:latin typeface="Tahoma" pitchFamily="34" charset="0"/>
              </a:rPr>
              <a:t>Somar</a:t>
            </a:r>
            <a:r>
              <a:rPr lang="en-US" altLang="pt-PT" sz="1600" b="1" dirty="0">
                <a:solidFill>
                  <a:srgbClr val="FFFFFF"/>
                </a:solidFill>
                <a:latin typeface="Tahoma" pitchFamily="34" charset="0"/>
              </a:rPr>
              <a:t> o </a:t>
            </a:r>
            <a:r>
              <a:rPr lang="ja-JP" altLang="en-US" sz="1600" b="1" dirty="0">
                <a:solidFill>
                  <a:srgbClr val="FFFFFF"/>
                </a:solidFill>
                <a:latin typeface="Tahoma" pitchFamily="34" charset="0"/>
              </a:rPr>
              <a:t>'</a:t>
            </a:r>
            <a:r>
              <a:rPr lang="en-US" altLang="ja-JP" sz="1600" b="1" dirty="0">
                <a:solidFill>
                  <a:srgbClr val="FFFFFF"/>
                </a:solidFill>
                <a:latin typeface="Tahoma" pitchFamily="34" charset="0"/>
              </a:rPr>
              <a:t>X</a:t>
            </a:r>
            <a:r>
              <a:rPr lang="ja-JP" altLang="en-US" sz="1600" b="1" dirty="0">
                <a:solidFill>
                  <a:srgbClr val="FFFFFF"/>
                </a:solidFill>
                <a:latin typeface="Tahoma" pitchFamily="34" charset="0"/>
              </a:rPr>
              <a:t>'</a:t>
            </a:r>
            <a:r>
              <a:rPr lang="en-US" altLang="ja-JP" sz="1600" b="1" dirty="0">
                <a:solidFill>
                  <a:srgbClr val="FFFFFF"/>
                </a:solidFill>
                <a:latin typeface="Tahoma" pitchFamily="34" charset="0"/>
              </a:rPr>
              <a:t>s </a:t>
            </a:r>
            <a:r>
              <a:rPr lang="en-US" altLang="ja-JP" sz="1600" b="1" dirty="0" err="1">
                <a:solidFill>
                  <a:srgbClr val="FFFFFF"/>
                </a:solidFill>
                <a:latin typeface="Tahoma" pitchFamily="34" charset="0"/>
              </a:rPr>
              <a:t>em</a:t>
            </a:r>
            <a:r>
              <a:rPr lang="en-US" altLang="ja-JP" sz="1600" b="1" dirty="0">
                <a:solidFill>
                  <a:srgbClr val="FFFFFF"/>
                </a:solidFill>
                <a:latin typeface="Tahoma" pitchFamily="34" charset="0"/>
              </a:rPr>
              <a:t> </a:t>
            </a:r>
            <a:r>
              <a:rPr lang="en-US" altLang="ja-JP" sz="1600" b="1" dirty="0" err="1">
                <a:solidFill>
                  <a:srgbClr val="FFFFFF"/>
                </a:solidFill>
                <a:latin typeface="Tahoma" pitchFamily="34" charset="0"/>
              </a:rPr>
              <a:t>cada</a:t>
            </a:r>
            <a:r>
              <a:rPr lang="en-US" altLang="ja-JP" sz="1600" b="1" dirty="0">
                <a:solidFill>
                  <a:srgbClr val="FFFFFF"/>
                </a:solidFill>
                <a:latin typeface="Tahoma" pitchFamily="34" charset="0"/>
              </a:rPr>
              <a:t> </a:t>
            </a:r>
            <a:r>
              <a:rPr lang="en-US" altLang="ja-JP" sz="1600" b="1" dirty="0" err="1">
                <a:solidFill>
                  <a:srgbClr val="FFFFFF"/>
                </a:solidFill>
                <a:latin typeface="Tahoma" pitchFamily="34" charset="0"/>
              </a:rPr>
              <a:t>coluna</a:t>
            </a:r>
            <a:r>
              <a:rPr lang="en-US" altLang="ja-JP" sz="1600" b="1" dirty="0">
                <a:solidFill>
                  <a:srgbClr val="FFFFFF"/>
                </a:solidFill>
                <a:latin typeface="Tahoma" pitchFamily="34" charset="0"/>
              </a:rPr>
              <a:t> (3-14) e </a:t>
            </a:r>
            <a:r>
              <a:rPr lang="en-US" altLang="ja-JP" sz="1600" b="1" dirty="0" err="1">
                <a:solidFill>
                  <a:srgbClr val="FFFFFF"/>
                </a:solidFill>
                <a:latin typeface="Tahoma" pitchFamily="34" charset="0"/>
              </a:rPr>
              <a:t>escrever</a:t>
            </a:r>
            <a:r>
              <a:rPr lang="en-US" altLang="ja-JP" sz="1600" b="1" dirty="0">
                <a:solidFill>
                  <a:srgbClr val="FFFFFF"/>
                </a:solidFill>
                <a:latin typeface="Tahoma" pitchFamily="34" charset="0"/>
              </a:rPr>
              <a:t> </a:t>
            </a:r>
            <a:r>
              <a:rPr lang="en-US" altLang="ja-JP" sz="1600" b="1" dirty="0" err="1">
                <a:solidFill>
                  <a:srgbClr val="FFFFFF"/>
                </a:solidFill>
                <a:latin typeface="Tahoma" pitchFamily="34" charset="0"/>
              </a:rPr>
              <a:t>os</a:t>
            </a:r>
            <a:r>
              <a:rPr lang="en-US" altLang="ja-JP" sz="1600" b="1" dirty="0">
                <a:solidFill>
                  <a:srgbClr val="FFFFFF"/>
                </a:solidFill>
                <a:latin typeface="Tahoma" pitchFamily="34" charset="0"/>
              </a:rPr>
              <a:t> </a:t>
            </a:r>
            <a:r>
              <a:rPr lang="en-US" altLang="ja-JP" sz="1600" b="1" dirty="0" err="1">
                <a:solidFill>
                  <a:srgbClr val="FFFFFF"/>
                </a:solidFill>
                <a:latin typeface="Tahoma" pitchFamily="34" charset="0"/>
              </a:rPr>
              <a:t>totais</a:t>
            </a:r>
            <a:r>
              <a:rPr lang="en-US" altLang="ja-JP" sz="1600" b="1" dirty="0">
                <a:solidFill>
                  <a:srgbClr val="FFFFFF"/>
                </a:solidFill>
                <a:latin typeface="Tahoma" pitchFamily="34" charset="0"/>
              </a:rPr>
              <a:t> </a:t>
            </a:r>
            <a:r>
              <a:rPr lang="en-US" altLang="ja-JP" sz="1600" b="1" dirty="0" err="1">
                <a:solidFill>
                  <a:srgbClr val="FFFFFF"/>
                </a:solidFill>
                <a:latin typeface="Tahoma" pitchFamily="34" charset="0"/>
              </a:rPr>
              <a:t>na</a:t>
            </a:r>
            <a:r>
              <a:rPr lang="en-US" altLang="ja-JP" sz="1600" b="1" dirty="0">
                <a:solidFill>
                  <a:srgbClr val="FFFFFF"/>
                </a:solidFill>
                <a:latin typeface="Tahoma" pitchFamily="34" charset="0"/>
              </a:rPr>
              <a:t> </a:t>
            </a:r>
            <a:r>
              <a:rPr lang="en-US" altLang="ja-JP" sz="1600" b="1" dirty="0" err="1">
                <a:solidFill>
                  <a:srgbClr val="FFFFFF"/>
                </a:solidFill>
                <a:latin typeface="Tahoma" pitchFamily="34" charset="0"/>
              </a:rPr>
              <a:t>tabela</a:t>
            </a:r>
            <a:r>
              <a:rPr lang="en-US" altLang="ja-JP" sz="1600" b="1" dirty="0">
                <a:solidFill>
                  <a:srgbClr val="FFFFFF"/>
                </a:solidFill>
                <a:latin typeface="Tahoma" pitchFamily="34" charset="0"/>
              </a:rPr>
              <a:t> de </a:t>
            </a:r>
            <a:r>
              <a:rPr lang="en-US" altLang="ja-JP" sz="1600" b="1" dirty="0" err="1">
                <a:solidFill>
                  <a:srgbClr val="FFFFFF"/>
                </a:solidFill>
                <a:latin typeface="Tahoma" pitchFamily="34" charset="0"/>
              </a:rPr>
              <a:t>resumo</a:t>
            </a:r>
            <a:r>
              <a:rPr lang="en-US" altLang="ja-JP" sz="1600" b="1" dirty="0">
                <a:solidFill>
                  <a:srgbClr val="FFFFFF"/>
                </a:solidFill>
                <a:latin typeface="Tahoma" pitchFamily="34" charset="0"/>
              </a:rPr>
              <a:t> no final da </a:t>
            </a:r>
            <a:r>
              <a:rPr lang="ga-IE" altLang="ja-JP" sz="1600" b="1" dirty="0">
                <a:solidFill>
                  <a:srgbClr val="FFFFFF"/>
                </a:solidFill>
                <a:latin typeface="Tahoma" pitchFamily="34" charset="0"/>
              </a:rPr>
              <a:t>Lista</a:t>
            </a:r>
            <a:r>
              <a:rPr lang="pt-PT" altLang="ja-JP" sz="1600" b="1" dirty="0">
                <a:solidFill>
                  <a:srgbClr val="FFFFFF"/>
                </a:solidFill>
                <a:latin typeface="Tahoma" pitchFamily="34" charset="0"/>
              </a:rPr>
              <a:t> do serviço</a:t>
            </a:r>
            <a:endParaRPr lang="en-US" altLang="pt-PT" sz="1600" b="1" dirty="0">
              <a:solidFill>
                <a:srgbClr val="FFFFFF"/>
              </a:solidFill>
              <a:latin typeface="Tahoma" pitchFamily="34" charset="0"/>
            </a:endParaRPr>
          </a:p>
        </p:txBody>
      </p:sp>
      <p:sp>
        <p:nvSpPr>
          <p:cNvPr id="10" name="Rounded Rectangle 9"/>
          <p:cNvSpPr/>
          <p:nvPr/>
        </p:nvSpPr>
        <p:spPr>
          <a:xfrm>
            <a:off x="6097588" y="4086225"/>
            <a:ext cx="2455862" cy="2251075"/>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n-US" sz="1600" b="1" dirty="0"/>
              <a:t>Somar os totais das tabelas de resumo nas diferentes listas de </a:t>
            </a:r>
            <a:r>
              <a:rPr lang="en-US" sz="1600" b="1" dirty="0" err="1"/>
              <a:t>serviço</a:t>
            </a:r>
            <a:r>
              <a:rPr lang="en-US" sz="1600" b="1" dirty="0"/>
              <a:t> e relatar os totais na parte B do questionário institucional</a:t>
            </a:r>
          </a:p>
        </p:txBody>
      </p:sp>
      <p:sp>
        <p:nvSpPr>
          <p:cNvPr id="3" name="Oval 2"/>
          <p:cNvSpPr>
            <a:spLocks noChangeArrowheads="1"/>
          </p:cNvSpPr>
          <p:nvPr/>
        </p:nvSpPr>
        <p:spPr bwMode="auto">
          <a:xfrm>
            <a:off x="1301750" y="1303338"/>
            <a:ext cx="1543050" cy="471487"/>
          </a:xfrm>
          <a:prstGeom prst="ellipse">
            <a:avLst/>
          </a:prstGeom>
          <a:noFill/>
          <a:ln w="38100">
            <a:solidFill>
              <a:srgbClr val="FF0000"/>
            </a:solidFill>
            <a:round/>
            <a:headEnd/>
            <a:tailEnd/>
          </a:ln>
          <a:effectLst>
            <a:outerShdw blurRad="63500" dist="23000" dir="5400000" rotWithShape="0">
              <a:srgbClr val="000000">
                <a:alpha val="34998"/>
              </a:srgbClr>
            </a:outerShdw>
          </a:effectLst>
          <a:ex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sp>
        <p:nvSpPr>
          <p:cNvPr id="10246" name="Title 3"/>
          <p:cNvSpPr>
            <a:spLocks noGrp="1"/>
          </p:cNvSpPr>
          <p:nvPr>
            <p:ph type="title"/>
          </p:nvPr>
        </p:nvSpPr>
        <p:spPr/>
        <p:txBody>
          <a:bodyPr/>
          <a:lstStyle/>
          <a:p>
            <a:r>
              <a:rPr lang="fr-BE" altLang="pt-PT" dirty="0"/>
              <a:t>PREENCHIMENTO LISTA DO SERVIÇO</a:t>
            </a:r>
            <a:endParaRPr lang="en-US" altLang="pt-PT"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213" y="847725"/>
            <a:ext cx="7723187" cy="531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267" name="Group 1"/>
          <p:cNvGrpSpPr>
            <a:grpSpLocks/>
          </p:cNvGrpSpPr>
          <p:nvPr/>
        </p:nvGrpSpPr>
        <p:grpSpPr bwMode="auto">
          <a:xfrm>
            <a:off x="2505076" y="3722688"/>
            <a:ext cx="5754688" cy="1782762"/>
            <a:chOff x="1211254" y="3014996"/>
            <a:chExt cx="5647399" cy="1508356"/>
          </a:xfrm>
        </p:grpSpPr>
        <p:sp>
          <p:nvSpPr>
            <p:cNvPr id="14" name="Right Arrow 13"/>
            <p:cNvSpPr/>
            <p:nvPr/>
          </p:nvSpPr>
          <p:spPr>
            <a:xfrm rot="10800000">
              <a:off x="1211254" y="3532600"/>
              <a:ext cx="2588789" cy="46679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Tahoma" pitchFamily="34" charset="0"/>
              </a:endParaRPr>
            </a:p>
          </p:txBody>
        </p:sp>
        <p:sp>
          <p:nvSpPr>
            <p:cNvPr id="16" name="Rounded Rectangle 15"/>
            <p:cNvSpPr/>
            <p:nvPr/>
          </p:nvSpPr>
          <p:spPr>
            <a:xfrm>
              <a:off x="3803217" y="3014996"/>
              <a:ext cx="3055436" cy="1508356"/>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pt-PT" sz="2000" dirty="0"/>
                <a:t>Digite o número do quarto e da cama para cada residente presente no dia do PPS</a:t>
              </a:r>
            </a:p>
          </p:txBody>
        </p:sp>
      </p:grpSp>
      <p:sp>
        <p:nvSpPr>
          <p:cNvPr id="11268" name="TextBox 5"/>
          <p:cNvSpPr txBox="1">
            <a:spLocks noChangeArrowheads="1"/>
          </p:cNvSpPr>
          <p:nvPr/>
        </p:nvSpPr>
        <p:spPr bwMode="auto">
          <a:xfrm>
            <a:off x="-1758950" y="3395663"/>
            <a:ext cx="1857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endParaRPr lang="pt-PT" altLang="pt-PT" sz="1800">
              <a:latin typeface="Calibri" panose="020F0502020204030204" pitchFamily="34" charset="0"/>
            </a:endParaRPr>
          </a:p>
        </p:txBody>
      </p:sp>
      <p:sp>
        <p:nvSpPr>
          <p:cNvPr id="11269" name="Title 3"/>
          <p:cNvSpPr>
            <a:spLocks noGrp="1"/>
          </p:cNvSpPr>
          <p:nvPr>
            <p:ph type="title"/>
          </p:nvPr>
        </p:nvSpPr>
        <p:spPr/>
        <p:txBody>
          <a:bodyPr/>
          <a:lstStyle/>
          <a:p>
            <a:r>
              <a:rPr lang="fr-BE" altLang="pt-PT" dirty="0"/>
              <a:t>PREENCHIMENTO LISTA DO SERVIÇO</a:t>
            </a:r>
            <a:br>
              <a:rPr lang="fr-BE" altLang="pt-PT" dirty="0"/>
            </a:br>
            <a:r>
              <a:rPr lang="fr-BE" altLang="pt-PT" dirty="0"/>
              <a:t> - EXEMPLO</a:t>
            </a:r>
            <a:endParaRPr lang="en-US" altLang="pt-PT"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388" y="855663"/>
            <a:ext cx="7972425" cy="544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2291" name="Group 2"/>
          <p:cNvGrpSpPr>
            <a:grpSpLocks/>
          </p:cNvGrpSpPr>
          <p:nvPr/>
        </p:nvGrpSpPr>
        <p:grpSpPr bwMode="auto">
          <a:xfrm>
            <a:off x="3367088" y="3111500"/>
            <a:ext cx="4494212" cy="1308100"/>
            <a:chOff x="1772978" y="4015758"/>
            <a:chExt cx="5073809" cy="1307716"/>
          </a:xfrm>
        </p:grpSpPr>
        <p:sp>
          <p:nvSpPr>
            <p:cNvPr id="18" name="Right Arrow 17"/>
            <p:cNvSpPr/>
            <p:nvPr/>
          </p:nvSpPr>
          <p:spPr>
            <a:xfrm rot="10800000">
              <a:off x="1772978" y="4399820"/>
              <a:ext cx="1211549" cy="538005"/>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Tahoma" pitchFamily="34" charset="0"/>
              </a:endParaRPr>
            </a:p>
          </p:txBody>
        </p:sp>
        <p:sp>
          <p:nvSpPr>
            <p:cNvPr id="19" name="Rounded Rectangle 18"/>
            <p:cNvSpPr/>
            <p:nvPr/>
          </p:nvSpPr>
          <p:spPr>
            <a:xfrm>
              <a:off x="2946890" y="4015758"/>
              <a:ext cx="3899897" cy="1307716"/>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pt-PT" sz="2000" dirty="0"/>
                <a:t>Liste </a:t>
              </a:r>
              <a:r>
                <a:rPr lang="pt-PT" sz="2000" b="1" dirty="0"/>
                <a:t>todos os residentes </a:t>
              </a:r>
              <a:r>
                <a:rPr lang="pt-PT" sz="2000" dirty="0"/>
                <a:t>(elegíveis ou não) do serviço presentes no dia PPS</a:t>
              </a:r>
              <a:endParaRPr lang="en-IE" sz="2000" dirty="0"/>
            </a:p>
          </p:txBody>
        </p:sp>
      </p:grpSp>
      <p:sp>
        <p:nvSpPr>
          <p:cNvPr id="20" name="Rectangle 19"/>
          <p:cNvSpPr>
            <a:spLocks noChangeArrowheads="1"/>
          </p:cNvSpPr>
          <p:nvPr/>
        </p:nvSpPr>
        <p:spPr bwMode="auto">
          <a:xfrm>
            <a:off x="2451100" y="3111500"/>
            <a:ext cx="552450" cy="3249613"/>
          </a:xfrm>
          <a:prstGeom prst="rect">
            <a:avLst/>
          </a:prstGeom>
          <a:noFill/>
          <a:ln w="38100">
            <a:solidFill>
              <a:srgbClr val="FF0000"/>
            </a:solidFill>
            <a:miter lim="800000"/>
            <a:headEnd/>
            <a:tailEnd/>
          </a:ln>
          <a:effectLst>
            <a:outerShdw blurRad="63500" dist="23000" dir="5400000" rotWithShape="0">
              <a:srgbClr val="000000">
                <a:alpha val="34998"/>
              </a:srgbClr>
            </a:outerShdw>
          </a:effectLst>
          <a:ex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grpSp>
        <p:nvGrpSpPr>
          <p:cNvPr id="12293" name="Group 25"/>
          <p:cNvGrpSpPr>
            <a:grpSpLocks/>
          </p:cNvGrpSpPr>
          <p:nvPr/>
        </p:nvGrpSpPr>
        <p:grpSpPr bwMode="auto">
          <a:xfrm>
            <a:off x="3392488" y="4573588"/>
            <a:ext cx="4468812" cy="1141412"/>
            <a:chOff x="3226831" y="5120340"/>
            <a:chExt cx="4468074" cy="1139567"/>
          </a:xfrm>
        </p:grpSpPr>
        <p:sp>
          <p:nvSpPr>
            <p:cNvPr id="21" name="Right Arrow 20"/>
            <p:cNvSpPr/>
            <p:nvPr/>
          </p:nvSpPr>
          <p:spPr>
            <a:xfrm rot="10800000">
              <a:off x="3226831" y="5375514"/>
              <a:ext cx="1211062" cy="537293"/>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Tahoma" pitchFamily="34" charset="0"/>
              </a:endParaRPr>
            </a:p>
          </p:txBody>
        </p:sp>
        <p:sp>
          <p:nvSpPr>
            <p:cNvPr id="22" name="Rounded Rectangle 21"/>
            <p:cNvSpPr/>
            <p:nvPr/>
          </p:nvSpPr>
          <p:spPr>
            <a:xfrm>
              <a:off x="4272820" y="5120340"/>
              <a:ext cx="3422085" cy="1139567"/>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eaLnBrk="1" hangingPunct="1">
                <a:defRPr/>
              </a:pPr>
              <a:r>
                <a:rPr lang="en-GB" altLang="pt-PT" sz="2000" dirty="0" err="1">
                  <a:solidFill>
                    <a:schemeClr val="bg1"/>
                  </a:solidFill>
                  <a:latin typeface="Tahoma" pitchFamily="34" charset="0"/>
                </a:rPr>
                <a:t>Atribuir</a:t>
              </a:r>
              <a:r>
                <a:rPr lang="en-GB" altLang="pt-PT" sz="2000" dirty="0">
                  <a:solidFill>
                    <a:schemeClr val="bg1"/>
                  </a:solidFill>
                  <a:latin typeface="Tahoma" pitchFamily="34" charset="0"/>
                </a:rPr>
                <a:t> a </a:t>
              </a:r>
              <a:r>
                <a:rPr lang="en-GB" altLang="pt-PT" sz="2000" b="1" dirty="0" err="1">
                  <a:solidFill>
                    <a:schemeClr val="bg1"/>
                  </a:solidFill>
                  <a:latin typeface="Tahoma" pitchFamily="34" charset="0"/>
                </a:rPr>
                <a:t>cada</a:t>
              </a:r>
              <a:r>
                <a:rPr lang="en-GB" altLang="pt-PT" sz="2000" b="1" dirty="0">
                  <a:solidFill>
                    <a:schemeClr val="bg1"/>
                  </a:solidFill>
                  <a:latin typeface="Tahoma" pitchFamily="34" charset="0"/>
                </a:rPr>
                <a:t> </a:t>
              </a:r>
              <a:r>
                <a:rPr lang="en-GB" altLang="pt-PT" sz="2000" b="1" dirty="0" err="1">
                  <a:solidFill>
                    <a:schemeClr val="bg1"/>
                  </a:solidFill>
                  <a:latin typeface="Tahoma" pitchFamily="34" charset="0"/>
                </a:rPr>
                <a:t>residente</a:t>
              </a:r>
              <a:r>
                <a:rPr lang="en-GB" altLang="pt-PT" sz="2000" b="1" dirty="0">
                  <a:solidFill>
                    <a:schemeClr val="bg1"/>
                  </a:solidFill>
                  <a:latin typeface="Tahoma" pitchFamily="34" charset="0"/>
                </a:rPr>
                <a:t> </a:t>
              </a:r>
              <a:r>
                <a:rPr lang="en-GB" altLang="pt-PT" sz="2000" dirty="0">
                  <a:solidFill>
                    <a:schemeClr val="bg1"/>
                  </a:solidFill>
                  <a:latin typeface="Tahoma" pitchFamily="34" charset="0"/>
                </a:rPr>
                <a:t>um </a:t>
              </a:r>
              <a:r>
                <a:rPr lang="en-GB" altLang="pt-PT" sz="2000" b="1" dirty="0" err="1">
                  <a:solidFill>
                    <a:schemeClr val="bg1"/>
                  </a:solidFill>
                  <a:latin typeface="Tahoma" pitchFamily="34" charset="0"/>
                </a:rPr>
                <a:t>número</a:t>
              </a:r>
              <a:r>
                <a:rPr lang="en-GB" altLang="pt-PT" sz="2000" b="1" dirty="0">
                  <a:solidFill>
                    <a:schemeClr val="bg1"/>
                  </a:solidFill>
                  <a:latin typeface="Tahoma" pitchFamily="34" charset="0"/>
                </a:rPr>
                <a:t> de </a:t>
              </a:r>
              <a:r>
                <a:rPr lang="en-GB" altLang="pt-PT" sz="2000" b="1" dirty="0" err="1">
                  <a:solidFill>
                    <a:schemeClr val="bg1"/>
                  </a:solidFill>
                  <a:latin typeface="Tahoma" pitchFamily="34" charset="0"/>
                </a:rPr>
                <a:t>estudo</a:t>
              </a:r>
              <a:endParaRPr lang="en-US" altLang="pt-PT" sz="2000" b="1" dirty="0">
                <a:solidFill>
                  <a:schemeClr val="bg1"/>
                </a:solidFill>
                <a:latin typeface="Tahoma" pitchFamily="34" charset="0"/>
              </a:endParaRPr>
            </a:p>
          </p:txBody>
        </p:sp>
      </p:grpSp>
      <p:sp>
        <p:nvSpPr>
          <p:cNvPr id="12294" name="TextBox 5"/>
          <p:cNvSpPr txBox="1">
            <a:spLocks noChangeArrowheads="1"/>
          </p:cNvSpPr>
          <p:nvPr/>
        </p:nvSpPr>
        <p:spPr bwMode="auto">
          <a:xfrm>
            <a:off x="-1758950" y="3395663"/>
            <a:ext cx="1857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endParaRPr lang="pt-PT" altLang="pt-PT" sz="1800">
              <a:latin typeface="Calibri" panose="020F0502020204030204" pitchFamily="34" charset="0"/>
            </a:endParaRPr>
          </a:p>
        </p:txBody>
      </p:sp>
      <p:sp>
        <p:nvSpPr>
          <p:cNvPr id="12295" name="Title 4"/>
          <p:cNvSpPr>
            <a:spLocks noGrp="1"/>
          </p:cNvSpPr>
          <p:nvPr>
            <p:ph type="title"/>
          </p:nvPr>
        </p:nvSpPr>
        <p:spPr/>
        <p:txBody>
          <a:bodyPr/>
          <a:lstStyle/>
          <a:p>
            <a:r>
              <a:rPr lang="fr-BE" altLang="pt-PT" dirty="0"/>
              <a:t>PREENCHIMENTO LISTA DO SERVIÇO</a:t>
            </a:r>
            <a:br>
              <a:rPr lang="fr-BE" altLang="pt-PT" dirty="0"/>
            </a:br>
            <a:r>
              <a:rPr lang="fr-BE" altLang="pt-PT" dirty="0"/>
              <a:t> - EXEMPLO</a:t>
            </a:r>
            <a:endParaRPr lang="en-US" altLang="pt-PT"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388" y="690563"/>
            <a:ext cx="7972425" cy="547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ounded Rectangle 14"/>
          <p:cNvSpPr/>
          <p:nvPr/>
        </p:nvSpPr>
        <p:spPr>
          <a:xfrm>
            <a:off x="3986213" y="2971800"/>
            <a:ext cx="4903787" cy="3560763"/>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eaLnBrk="1" hangingPunct="1">
              <a:defRPr/>
            </a:pPr>
            <a:endParaRPr lang="en-IE" altLang="pt-PT" b="1" dirty="0">
              <a:solidFill>
                <a:srgbClr val="FFFFFF"/>
              </a:solidFill>
              <a:latin typeface="Tahoma" pitchFamily="34" charset="0"/>
            </a:endParaRPr>
          </a:p>
          <a:p>
            <a:pPr eaLnBrk="1" hangingPunct="1">
              <a:defRPr/>
            </a:pPr>
            <a:r>
              <a:rPr lang="en-IE" altLang="pt-PT" b="1" dirty="0">
                <a:solidFill>
                  <a:srgbClr val="FFFFFF"/>
                </a:solidFill>
                <a:latin typeface="Tahoma" pitchFamily="34" charset="0"/>
              </a:rPr>
              <a:t>Marque </a:t>
            </a:r>
            <a:r>
              <a:rPr lang="en-IE" altLang="pt-PT" sz="2200" b="1" dirty="0">
                <a:solidFill>
                  <a:srgbClr val="FFFFFF"/>
                </a:solidFill>
                <a:latin typeface="Tahoma" pitchFamily="34" charset="0"/>
              </a:rPr>
              <a:t>X</a:t>
            </a:r>
            <a:r>
              <a:rPr lang="en-IE" altLang="pt-PT" b="1" dirty="0">
                <a:solidFill>
                  <a:srgbClr val="FFFFFF"/>
                </a:solidFill>
                <a:latin typeface="Tahoma" pitchFamily="34" charset="0"/>
              </a:rPr>
              <a:t> para </a:t>
            </a:r>
            <a:r>
              <a:rPr lang="en-IE" altLang="pt-PT" b="1" dirty="0" err="1">
                <a:solidFill>
                  <a:srgbClr val="FFFFFF"/>
                </a:solidFill>
                <a:latin typeface="Tahoma" pitchFamily="34" charset="0"/>
              </a:rPr>
              <a:t>os</a:t>
            </a:r>
            <a:r>
              <a:rPr lang="en-IE" altLang="pt-PT" b="1" dirty="0">
                <a:solidFill>
                  <a:srgbClr val="FFFFFF"/>
                </a:solidFill>
                <a:latin typeface="Tahoma" pitchFamily="34" charset="0"/>
              </a:rPr>
              <a:t> </a:t>
            </a:r>
            <a:r>
              <a:rPr lang="en-IE" altLang="pt-PT" b="1" dirty="0" err="1">
                <a:solidFill>
                  <a:srgbClr val="FFFFFF"/>
                </a:solidFill>
                <a:latin typeface="Tahoma" pitchFamily="34" charset="0"/>
              </a:rPr>
              <a:t>residentes</a:t>
            </a:r>
            <a:r>
              <a:rPr lang="en-IE" altLang="pt-PT" b="1" dirty="0">
                <a:solidFill>
                  <a:srgbClr val="FFFFFF"/>
                </a:solidFill>
                <a:latin typeface="Tahoma" pitchFamily="34" charset="0"/>
              </a:rPr>
              <a:t> que </a:t>
            </a:r>
            <a:r>
              <a:rPr lang="en-IE" altLang="pt-PT" b="1" dirty="0" err="1">
                <a:solidFill>
                  <a:srgbClr val="FFFFFF"/>
                </a:solidFill>
                <a:latin typeface="Tahoma" pitchFamily="34" charset="0"/>
              </a:rPr>
              <a:t>atendam</a:t>
            </a:r>
            <a:r>
              <a:rPr lang="en-IE" altLang="pt-PT" b="1" dirty="0">
                <a:solidFill>
                  <a:srgbClr val="FFFFFF"/>
                </a:solidFill>
                <a:latin typeface="Tahoma" pitchFamily="34" charset="0"/>
              </a:rPr>
              <a:t> </a:t>
            </a:r>
            <a:r>
              <a:rPr lang="en-IE" altLang="pt-PT" b="1" u="sng" dirty="0" err="1">
                <a:solidFill>
                  <a:srgbClr val="FFFFFF"/>
                </a:solidFill>
                <a:latin typeface="Tahoma" pitchFamily="34" charset="0"/>
              </a:rPr>
              <a:t>todas</a:t>
            </a:r>
            <a:r>
              <a:rPr lang="en-IE" altLang="pt-PT" b="1" u="sng" dirty="0">
                <a:solidFill>
                  <a:srgbClr val="FFFFFF"/>
                </a:solidFill>
                <a:latin typeface="Tahoma" pitchFamily="34" charset="0"/>
              </a:rPr>
              <a:t> as </a:t>
            </a:r>
            <a:r>
              <a:rPr lang="en-IE" altLang="pt-PT" b="1" u="sng" dirty="0" err="1">
                <a:solidFill>
                  <a:srgbClr val="FFFFFF"/>
                </a:solidFill>
                <a:latin typeface="Tahoma" pitchFamily="34" charset="0"/>
              </a:rPr>
              <a:t>seguintes</a:t>
            </a:r>
            <a:r>
              <a:rPr lang="en-IE" altLang="pt-PT" b="1" u="sng" dirty="0">
                <a:solidFill>
                  <a:srgbClr val="FFFFFF"/>
                </a:solidFill>
                <a:latin typeface="Tahoma" pitchFamily="34" charset="0"/>
              </a:rPr>
              <a:t> </a:t>
            </a:r>
            <a:r>
              <a:rPr lang="en-IE" altLang="pt-PT" b="1" u="sng" dirty="0" err="1">
                <a:solidFill>
                  <a:srgbClr val="FFFFFF"/>
                </a:solidFill>
                <a:latin typeface="Tahoma" pitchFamily="34" charset="0"/>
              </a:rPr>
              <a:t>opções</a:t>
            </a:r>
            <a:r>
              <a:rPr lang="en-IE" altLang="pt-PT" b="1" dirty="0">
                <a:solidFill>
                  <a:srgbClr val="FFFFFF"/>
                </a:solidFill>
                <a:latin typeface="Tahoma" pitchFamily="34" charset="0"/>
              </a:rPr>
              <a:t>:</a:t>
            </a:r>
          </a:p>
          <a:p>
            <a:pPr eaLnBrk="1" hangingPunct="1">
              <a:defRPr/>
            </a:pPr>
            <a:r>
              <a:rPr lang="en-IE" altLang="pt-PT" b="1" dirty="0">
                <a:solidFill>
                  <a:srgbClr val="FFFFFF"/>
                </a:solidFill>
                <a:latin typeface="Tahoma" pitchFamily="34" charset="0"/>
              </a:rPr>
              <a:t> </a:t>
            </a:r>
            <a:endParaRPr lang="en-IE" altLang="pt-PT" sz="800" b="1" dirty="0">
              <a:solidFill>
                <a:srgbClr val="FFFFFF"/>
              </a:solidFill>
              <a:latin typeface="Tahoma" pitchFamily="34" charset="0"/>
            </a:endParaRPr>
          </a:p>
          <a:p>
            <a:pPr eaLnBrk="1" hangingPunct="1">
              <a:buFont typeface="Arial" charset="0"/>
              <a:buChar char="•"/>
              <a:defRPr/>
            </a:pPr>
            <a:r>
              <a:rPr lang="en-IE" altLang="pt-PT" b="1" dirty="0">
                <a:solidFill>
                  <a:srgbClr val="FFFFFF"/>
                </a:solidFill>
                <a:latin typeface="Tahoma" pitchFamily="34" charset="0"/>
              </a:rPr>
              <a:t> </a:t>
            </a:r>
            <a:r>
              <a:rPr lang="en-IE" altLang="pt-PT" b="1" dirty="0" err="1">
                <a:solidFill>
                  <a:srgbClr val="FFFFFF"/>
                </a:solidFill>
                <a:latin typeface="Tahoma" pitchFamily="34" charset="0"/>
              </a:rPr>
              <a:t>Vivendo</a:t>
            </a:r>
            <a:r>
              <a:rPr lang="en-IE" altLang="pt-PT" b="1" dirty="0">
                <a:solidFill>
                  <a:srgbClr val="FFFFFF"/>
                </a:solidFill>
                <a:latin typeface="Tahoma" pitchFamily="34" charset="0"/>
              </a:rPr>
              <a:t> </a:t>
            </a:r>
            <a:r>
              <a:rPr lang="en-IE" altLang="pt-PT" b="1" dirty="0" err="1">
                <a:solidFill>
                  <a:srgbClr val="FFFFFF"/>
                </a:solidFill>
                <a:latin typeface="Tahoma" pitchFamily="34" charset="0"/>
              </a:rPr>
              <a:t>em</a:t>
            </a:r>
            <a:r>
              <a:rPr lang="en-IE" altLang="pt-PT" b="1" dirty="0">
                <a:solidFill>
                  <a:srgbClr val="FFFFFF"/>
                </a:solidFill>
                <a:latin typeface="Tahoma" pitchFamily="34" charset="0"/>
              </a:rPr>
              <a:t> tempo integral (24/24 horas) </a:t>
            </a:r>
            <a:r>
              <a:rPr lang="en-IE" altLang="pt-PT" b="1" dirty="0" err="1">
                <a:solidFill>
                  <a:srgbClr val="FFFFFF"/>
                </a:solidFill>
                <a:latin typeface="Tahoma" pitchFamily="34" charset="0"/>
              </a:rPr>
              <a:t>na</a:t>
            </a:r>
            <a:r>
              <a:rPr lang="en-IE" altLang="pt-PT" b="1" dirty="0">
                <a:solidFill>
                  <a:srgbClr val="FFFFFF"/>
                </a:solidFill>
                <a:latin typeface="Tahoma" pitchFamily="34" charset="0"/>
              </a:rPr>
              <a:t> LTCF</a:t>
            </a:r>
          </a:p>
          <a:p>
            <a:pPr eaLnBrk="1" hangingPunct="1">
              <a:defRPr/>
            </a:pPr>
            <a:endParaRPr lang="en-IE" altLang="pt-PT" sz="800" b="1" dirty="0">
              <a:solidFill>
                <a:srgbClr val="FFFFFF"/>
              </a:solidFill>
              <a:latin typeface="Tahoma" pitchFamily="34" charset="0"/>
            </a:endParaRPr>
          </a:p>
          <a:p>
            <a:pPr eaLnBrk="1" hangingPunct="1">
              <a:buFont typeface="Arial" charset="0"/>
              <a:buChar char="•"/>
              <a:defRPr/>
            </a:pPr>
            <a:r>
              <a:rPr lang="en-IE" altLang="pt-PT" b="1" dirty="0">
                <a:solidFill>
                  <a:srgbClr val="FFFFFF"/>
                </a:solidFill>
                <a:latin typeface="Tahoma" pitchFamily="34" charset="0"/>
              </a:rPr>
              <a:t> </a:t>
            </a:r>
            <a:r>
              <a:rPr lang="en-IE" altLang="pt-PT" b="1" dirty="0" err="1">
                <a:solidFill>
                  <a:srgbClr val="FFFFFF"/>
                </a:solidFill>
                <a:latin typeface="Tahoma" pitchFamily="34" charset="0"/>
              </a:rPr>
              <a:t>Presente</a:t>
            </a:r>
            <a:r>
              <a:rPr lang="en-IE" altLang="pt-PT" b="1" dirty="0">
                <a:solidFill>
                  <a:srgbClr val="FFFFFF"/>
                </a:solidFill>
                <a:latin typeface="Tahoma" pitchFamily="34" charset="0"/>
              </a:rPr>
              <a:t> </a:t>
            </a:r>
            <a:r>
              <a:rPr lang="en-IE" altLang="pt-PT" b="1" dirty="0" err="1">
                <a:solidFill>
                  <a:srgbClr val="FFFFFF"/>
                </a:solidFill>
                <a:latin typeface="Tahoma" pitchFamily="34" charset="0"/>
              </a:rPr>
              <a:t>ás</a:t>
            </a:r>
            <a:r>
              <a:rPr lang="en-IE" altLang="pt-PT" b="1" dirty="0">
                <a:solidFill>
                  <a:srgbClr val="FFFFFF"/>
                </a:solidFill>
                <a:latin typeface="Tahoma" pitchFamily="34" charset="0"/>
              </a:rPr>
              <a:t> 8:00 AM no </a:t>
            </a:r>
            <a:r>
              <a:rPr lang="en-IE" altLang="pt-PT" b="1" dirty="0" err="1">
                <a:solidFill>
                  <a:srgbClr val="FFFFFF"/>
                </a:solidFill>
                <a:latin typeface="Tahoma" pitchFamily="34" charset="0"/>
              </a:rPr>
              <a:t>dia</a:t>
            </a:r>
            <a:r>
              <a:rPr lang="en-IE" altLang="pt-PT" b="1" dirty="0">
                <a:solidFill>
                  <a:srgbClr val="FFFFFF"/>
                </a:solidFill>
                <a:latin typeface="Tahoma" pitchFamily="34" charset="0"/>
              </a:rPr>
              <a:t> PPS</a:t>
            </a:r>
          </a:p>
          <a:p>
            <a:pPr eaLnBrk="1" hangingPunct="1">
              <a:buFont typeface="Arial" charset="0"/>
              <a:buChar char="•"/>
              <a:defRPr/>
            </a:pPr>
            <a:endParaRPr lang="en-IE" altLang="pt-PT" sz="800" b="1" dirty="0">
              <a:solidFill>
                <a:srgbClr val="FFFFFF"/>
              </a:solidFill>
              <a:latin typeface="Tahoma" pitchFamily="34" charset="0"/>
            </a:endParaRPr>
          </a:p>
          <a:p>
            <a:pPr eaLnBrk="1" hangingPunct="1">
              <a:buFont typeface="Arial" charset="0"/>
              <a:buChar char="•"/>
              <a:defRPr/>
            </a:pPr>
            <a:r>
              <a:rPr lang="en-IE" altLang="pt-PT" b="1" dirty="0">
                <a:solidFill>
                  <a:srgbClr val="FFFFFF"/>
                </a:solidFill>
                <a:latin typeface="Tahoma" pitchFamily="34" charset="0"/>
              </a:rPr>
              <a:t> </a:t>
            </a:r>
            <a:r>
              <a:rPr lang="pt-PT" altLang="pt-PT" b="1" dirty="0">
                <a:solidFill>
                  <a:srgbClr val="FFFFFF"/>
                </a:solidFill>
                <a:latin typeface="Tahoma" pitchFamily="34" charset="0"/>
              </a:rPr>
              <a:t>Não dispensado da LTCF no momento do inquérito</a:t>
            </a:r>
            <a:endParaRPr lang="en-IE" altLang="pt-PT" b="1" dirty="0">
              <a:solidFill>
                <a:srgbClr val="FFFFFF"/>
              </a:solidFill>
              <a:latin typeface="Tahoma" pitchFamily="34" charset="0"/>
            </a:endParaRPr>
          </a:p>
          <a:p>
            <a:pPr eaLnBrk="1" hangingPunct="1">
              <a:buFont typeface="Arial" charset="0"/>
              <a:buChar char="•"/>
              <a:defRPr/>
            </a:pPr>
            <a:endParaRPr lang="en-IE" altLang="pt-PT" sz="800" b="1" dirty="0">
              <a:solidFill>
                <a:srgbClr val="FFFFFF"/>
              </a:solidFill>
              <a:latin typeface="Tahoma" pitchFamily="34" charset="0"/>
            </a:endParaRPr>
          </a:p>
          <a:p>
            <a:pPr algn="ctr" eaLnBrk="1" hangingPunct="1">
              <a:defRPr/>
            </a:pPr>
            <a:r>
              <a:rPr lang="en-IE" altLang="pt-PT" b="1" dirty="0">
                <a:solidFill>
                  <a:srgbClr val="FFFFFF"/>
                </a:solidFill>
                <a:latin typeface="Tahoma" pitchFamily="34" charset="0"/>
              </a:rPr>
              <a:t>= </a:t>
            </a:r>
            <a:r>
              <a:rPr lang="ga-IE" altLang="pt-PT" b="1" dirty="0">
                <a:solidFill>
                  <a:srgbClr val="FFFFFF"/>
                </a:solidFill>
                <a:latin typeface="Tahoma" pitchFamily="34" charset="0"/>
              </a:rPr>
              <a:t>residentes elegíveis </a:t>
            </a:r>
            <a:endParaRPr lang="fr-BE" altLang="pt-PT" b="1" dirty="0">
              <a:solidFill>
                <a:srgbClr val="FFFFFF"/>
              </a:solidFill>
              <a:latin typeface="Tahoma" pitchFamily="34" charset="0"/>
            </a:endParaRPr>
          </a:p>
          <a:p>
            <a:pPr algn="ctr" eaLnBrk="1" hangingPunct="1">
              <a:defRPr/>
            </a:pPr>
            <a:r>
              <a:rPr lang="fr-BE" altLang="pt-PT" b="1" dirty="0">
                <a:solidFill>
                  <a:srgbClr val="FFFFFF"/>
                </a:solidFill>
                <a:latin typeface="Tahoma" pitchFamily="34" charset="0"/>
              </a:rPr>
              <a:t>(</a:t>
            </a:r>
            <a:r>
              <a:rPr lang="ga-IE" altLang="pt-PT" b="1" dirty="0">
                <a:solidFill>
                  <a:srgbClr val="FFFFFF"/>
                </a:solidFill>
                <a:latin typeface="Tahoma" pitchFamily="34" charset="0"/>
              </a:rPr>
              <a:t>ou seja denominadores</a:t>
            </a:r>
            <a:r>
              <a:rPr lang="fr-BE" altLang="pt-PT" b="1" dirty="0">
                <a:solidFill>
                  <a:srgbClr val="FFFFFF"/>
                </a:solidFill>
                <a:latin typeface="Tahoma" pitchFamily="34" charset="0"/>
              </a:rPr>
              <a:t>)</a:t>
            </a:r>
            <a:endParaRPr lang="en-US" altLang="pt-PT" b="1" dirty="0">
              <a:solidFill>
                <a:srgbClr val="FFFFFF"/>
              </a:solidFill>
              <a:latin typeface="Tahoma" pitchFamily="34" charset="0"/>
            </a:endParaRPr>
          </a:p>
          <a:p>
            <a:pPr eaLnBrk="1" hangingPunct="1">
              <a:defRPr/>
            </a:pPr>
            <a:endParaRPr lang="en-US" altLang="pt-PT" b="1" dirty="0">
              <a:solidFill>
                <a:srgbClr val="FFFFFF"/>
              </a:solidFill>
              <a:latin typeface="Tahoma" pitchFamily="34" charset="0"/>
            </a:endParaRPr>
          </a:p>
        </p:txBody>
      </p:sp>
      <p:sp>
        <p:nvSpPr>
          <p:cNvPr id="6" name="Rectangle 5"/>
          <p:cNvSpPr>
            <a:spLocks noChangeArrowheads="1"/>
          </p:cNvSpPr>
          <p:nvPr/>
        </p:nvSpPr>
        <p:spPr bwMode="auto">
          <a:xfrm>
            <a:off x="2903538" y="2971800"/>
            <a:ext cx="554037" cy="3195638"/>
          </a:xfrm>
          <a:prstGeom prst="rect">
            <a:avLst/>
          </a:prstGeom>
          <a:noFill/>
          <a:ln w="38100">
            <a:solidFill>
              <a:srgbClr val="FF0000"/>
            </a:solidFill>
            <a:prstDash val="dash"/>
            <a:miter lim="800000"/>
            <a:headEnd/>
            <a:tailEnd/>
          </a:ln>
          <a:effectLst>
            <a:outerShdw blurRad="63500" dist="23000" dir="5400000" rotWithShape="0">
              <a:srgbClr val="000000">
                <a:alpha val="34998"/>
              </a:srgbClr>
            </a:outerShdw>
          </a:effectLst>
          <a:ex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grpSp>
        <p:nvGrpSpPr>
          <p:cNvPr id="13317" name="Group 1"/>
          <p:cNvGrpSpPr>
            <a:grpSpLocks/>
          </p:cNvGrpSpPr>
          <p:nvPr/>
        </p:nvGrpSpPr>
        <p:grpSpPr bwMode="auto">
          <a:xfrm>
            <a:off x="433388" y="4811713"/>
            <a:ext cx="3581400" cy="2039937"/>
            <a:chOff x="868517" y="4799129"/>
            <a:chExt cx="3580584" cy="2039408"/>
          </a:xfrm>
        </p:grpSpPr>
        <p:grpSp>
          <p:nvGrpSpPr>
            <p:cNvPr id="13319" name="Group 10"/>
            <p:cNvGrpSpPr>
              <a:grpSpLocks/>
            </p:cNvGrpSpPr>
            <p:nvPr/>
          </p:nvGrpSpPr>
          <p:grpSpPr bwMode="auto">
            <a:xfrm>
              <a:off x="868517" y="6469205"/>
              <a:ext cx="3580584" cy="369332"/>
              <a:chOff x="868517" y="6469205"/>
              <a:chExt cx="3580584" cy="369332"/>
            </a:xfrm>
          </p:grpSpPr>
          <p:sp>
            <p:nvSpPr>
              <p:cNvPr id="24" name="Oval 23"/>
              <p:cNvSpPr>
                <a:spLocks noChangeArrowheads="1"/>
              </p:cNvSpPr>
              <p:nvPr/>
            </p:nvSpPr>
            <p:spPr bwMode="auto">
              <a:xfrm>
                <a:off x="868517" y="6532230"/>
                <a:ext cx="580893" cy="176166"/>
              </a:xfrm>
              <a:prstGeom prst="ellipse">
                <a:avLst/>
              </a:prstGeom>
              <a:solidFill>
                <a:srgbClr val="FF0000"/>
              </a:solidFill>
              <a:ln w="9525">
                <a:solidFill>
                  <a:srgbClr val="4A7EBB"/>
                </a:solidFill>
                <a:round/>
                <a:headEnd/>
                <a:tailEnd/>
              </a:ln>
              <a:effectLst>
                <a:outerShdw blurRad="63500" dist="23000" dir="5400000" rotWithShape="0">
                  <a:srgbClr val="000000">
                    <a:alpha val="34998"/>
                  </a:srgbClr>
                </a:outerShdw>
              </a:effec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sp>
            <p:nvSpPr>
              <p:cNvPr id="13323" name="TextBox 9"/>
              <p:cNvSpPr txBox="1">
                <a:spLocks noChangeArrowheads="1"/>
              </p:cNvSpPr>
              <p:nvPr/>
            </p:nvSpPr>
            <p:spPr bwMode="auto">
              <a:xfrm>
                <a:off x="1449517" y="6469205"/>
                <a:ext cx="29995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a:spcBef>
                    <a:spcPct val="20000"/>
                  </a:spcBef>
                  <a:defRPr>
                    <a:solidFill>
                      <a:schemeClr val="tx1"/>
                    </a:solidFill>
                    <a:latin typeface="Tahoma" panose="020B0604030504040204" pitchFamily="34" charset="0"/>
                    <a:cs typeface="Tahoma" panose="020B0604030504040204" pitchFamily="34" charset="0"/>
                  </a:defRPr>
                </a:lvl3pPr>
                <a:lvl4pPr marL="1600200" indent="-22860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r>
                  <a:rPr lang="en-US" altLang="pt-PT" sz="1800">
                    <a:latin typeface="Calibri" panose="020F0502020204030204" pitchFamily="34" charset="0"/>
                  </a:rPr>
                  <a:t>RESIDENTES INELEGÍVEIS</a:t>
                </a:r>
              </a:p>
            </p:txBody>
          </p:sp>
        </p:grpSp>
        <p:sp>
          <p:nvSpPr>
            <p:cNvPr id="13" name="Oval 12"/>
            <p:cNvSpPr>
              <a:spLocks noChangeArrowheads="1"/>
            </p:cNvSpPr>
            <p:nvPr/>
          </p:nvSpPr>
          <p:spPr bwMode="auto">
            <a:xfrm>
              <a:off x="3311122" y="5460944"/>
              <a:ext cx="580893" cy="176167"/>
            </a:xfrm>
            <a:prstGeom prst="ellipse">
              <a:avLst/>
            </a:prstGeom>
            <a:solidFill>
              <a:srgbClr val="FF0000"/>
            </a:solidFill>
            <a:ln w="9525">
              <a:solidFill>
                <a:srgbClr val="4A7EBB"/>
              </a:solidFill>
              <a:round/>
              <a:headEnd/>
              <a:tailEnd/>
            </a:ln>
            <a:effectLst>
              <a:outerShdw blurRad="63500" dist="23000" dir="5400000" rotWithShape="0">
                <a:srgbClr val="000000">
                  <a:alpha val="34998"/>
                </a:srgbClr>
              </a:outerShdw>
            </a:effec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sp>
          <p:nvSpPr>
            <p:cNvPr id="14" name="Oval 13"/>
            <p:cNvSpPr>
              <a:spLocks noChangeArrowheads="1"/>
            </p:cNvSpPr>
            <p:nvPr/>
          </p:nvSpPr>
          <p:spPr bwMode="auto">
            <a:xfrm>
              <a:off x="3311122" y="4799129"/>
              <a:ext cx="580893" cy="176166"/>
            </a:xfrm>
            <a:prstGeom prst="ellipse">
              <a:avLst/>
            </a:prstGeom>
            <a:solidFill>
              <a:srgbClr val="FF0000"/>
            </a:solidFill>
            <a:ln w="9525">
              <a:solidFill>
                <a:srgbClr val="4A7EBB"/>
              </a:solidFill>
              <a:round/>
              <a:headEnd/>
              <a:tailEnd/>
            </a:ln>
            <a:effectLst>
              <a:outerShdw blurRad="63500" dist="23000" dir="5400000" rotWithShape="0">
                <a:srgbClr val="000000">
                  <a:alpha val="34998"/>
                </a:srgbClr>
              </a:outerShdw>
            </a:effectLst>
          </p:spPr>
          <p:txBody>
            <a:bodyPr anchor="ct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endParaRPr lang="pt-PT" altLang="pt-PT">
                <a:solidFill>
                  <a:srgbClr val="FFFFFF"/>
                </a:solidFill>
                <a:latin typeface="Calibri" pitchFamily="34" charset="0"/>
              </a:endParaRPr>
            </a:p>
          </p:txBody>
        </p:sp>
      </p:grpSp>
      <p:sp>
        <p:nvSpPr>
          <p:cNvPr id="13318" name="Title 3"/>
          <p:cNvSpPr>
            <a:spLocks noGrp="1"/>
          </p:cNvSpPr>
          <p:nvPr>
            <p:ph type="title"/>
          </p:nvPr>
        </p:nvSpPr>
        <p:spPr>
          <a:xfrm>
            <a:off x="323850" y="123825"/>
            <a:ext cx="8229600" cy="822325"/>
          </a:xfrm>
        </p:spPr>
        <p:txBody>
          <a:bodyPr/>
          <a:lstStyle/>
          <a:p>
            <a:r>
              <a:rPr lang="fr-BE" altLang="pt-PT" dirty="0"/>
              <a:t>PREENCHIMENTO LISTA DO SERVIÇO</a:t>
            </a:r>
            <a:br>
              <a:rPr lang="fr-BE" altLang="pt-PT" dirty="0"/>
            </a:br>
            <a:r>
              <a:rPr lang="fr-BE" altLang="pt-PT" dirty="0"/>
              <a:t> - EXEMPLO</a:t>
            </a:r>
            <a:endParaRPr lang="en-US" altLang="pt-PT"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ECDC_PowerPoint_Template_2009_rev_1_4_MSO_2007">
  <a:themeElements>
    <a:clrScheme name="ECDC_PowerPoint_Template_2009_rev_1_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CDC_Tahoma">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ECDC_PowerPoint_Template_2009_rev_1_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CDC_PowerPoint_Template_2009_rev_1_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CDC_PowerPoint_Template_2009_rev_1_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CDC_PowerPoint_Template_2009_rev_1_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CDC_PowerPoint_Template_2009_rev_1_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CDC_PowerPoint_Template_2009_rev_1_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CDC_PowerPoint_Template_2009_rev_1_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CDC_PowerPoint_Template_2009_rev_1_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CDC_PowerPoint_Template_2009_rev_1_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CDC_PowerPoint_Template_2009_rev_1_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CDC_PowerPoint_Template_2009_rev_1_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CDC_PowerPoint_Template_2009_rev_1_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7F25917B0C2324FBF4863FD2196A7A3" ma:contentTypeVersion="0" ma:contentTypeDescription="Create a new document." ma:contentTypeScope="" ma:versionID="3ff846c2d4db515f5f6cb8940ae998e0">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B0877A1-2C4D-452E-8882-2CEDE5FD62B0}">
  <ds:schemaRefs>
    <ds:schemaRef ds:uri="http://schemas.microsoft.com/sharepoint/v3/contenttype/forms"/>
  </ds:schemaRefs>
</ds:datastoreItem>
</file>

<file path=customXml/itemProps2.xml><?xml version="1.0" encoding="utf-8"?>
<ds:datastoreItem xmlns:ds="http://schemas.openxmlformats.org/officeDocument/2006/customXml" ds:itemID="{78D0D97C-E48B-447C-8DF4-5726CCD1973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B6A01D0D-4621-45B0-B238-F95C57FB4727}">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3713</TotalTime>
  <Words>3048</Words>
  <Application>Microsoft Office PowerPoint</Application>
  <PresentationFormat>On-screen Show (4:3)</PresentationFormat>
  <Paragraphs>284</Paragraphs>
  <Slides>52</Slides>
  <Notes>34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52</vt:i4>
      </vt:variant>
    </vt:vector>
  </HeadingPairs>
  <TitlesOfParts>
    <vt:vector size="60" baseType="lpstr">
      <vt:lpstr>MS PGothic</vt:lpstr>
      <vt:lpstr>MS PGothic</vt:lpstr>
      <vt:lpstr>Arial</vt:lpstr>
      <vt:lpstr>Calibri</vt:lpstr>
      <vt:lpstr>Tahoma</vt:lpstr>
      <vt:lpstr>Wingdings</vt:lpstr>
      <vt:lpstr>1_ECDC_PowerPoint_Template_2009_rev_1_4_MSO_2007</vt:lpstr>
      <vt:lpstr>Document</vt:lpstr>
      <vt:lpstr>PowerPoint Presentation</vt:lpstr>
      <vt:lpstr>OBJETIVOS</vt:lpstr>
      <vt:lpstr>Questionários a serem preenchidos no dia do PPS </vt:lpstr>
      <vt:lpstr>PREENCHIMENTO DA LISTA DO SERVIÇO</vt:lpstr>
      <vt:lpstr>PREENCHIMENTO LISTA DO SERVIÇO</vt:lpstr>
      <vt:lpstr>PREENCHIMENTO LISTA DO SERVIÇO</vt:lpstr>
      <vt:lpstr>PREENCHIMENTO LISTA DO SERVIÇO  - EXEMPLO</vt:lpstr>
      <vt:lpstr>PREENCHIMENTO LISTA DO SERVIÇO  - EXEMPLO</vt:lpstr>
      <vt:lpstr>PREENCHIMENTO LISTA DO SERVIÇO  - EXEMPLO</vt:lpstr>
      <vt:lpstr>PREENCHIMENTO LISTA DO SERVIÇO  - EXEMPLO</vt:lpstr>
      <vt:lpstr>PREENCHIMENTO LISTA DO SERVIÇO  - FATORES DE RISCO</vt:lpstr>
      <vt:lpstr>PREENCHIMENTO LISTA DO SERVIÇO  - FATORES DE RISCO</vt:lpstr>
      <vt:lpstr>PREENCHIMENTO LISTA DO SERVIÇO  - FATORES DE RISCO</vt:lpstr>
      <vt:lpstr>PREENCHIMENTO LISTA DO SERVIÇO  - FATORES DE RISCO</vt:lpstr>
      <vt:lpstr>PREENCHIMENTO LISTA DO SERVIÇO  - FATORES DE RISCO</vt:lpstr>
      <vt:lpstr>PREENCHIMENTO LISTA DO SERVIÇO  - FATORES DE RISCO</vt:lpstr>
      <vt:lpstr>PREENCHIMENTO LISTA DO SERVIÇO  - FATORES DE RISCO</vt:lpstr>
      <vt:lpstr>PREENCHIMENTO LISTA DO SERVIÇO  - FATORES DE RISCO</vt:lpstr>
      <vt:lpstr>PREENCHIMENTO LISTA DO SERVIÇO</vt:lpstr>
      <vt:lpstr>PREENCHIMENTO LISTA DO SERVIÇO  - EXEMPLO</vt:lpstr>
      <vt:lpstr>PREENCHIMENTO LISTA DO SERVIÇO  - EXEMPLO</vt:lpstr>
      <vt:lpstr>QUESTIONÁRIO INSTITUCIONAL B - DENOMINATOR DADOS</vt:lpstr>
      <vt:lpstr>QUESTIONÁRIO INSTITUCIONAL F - Como foi a pesquisa realizada?</vt:lpstr>
      <vt:lpstr>QUESTIONÁRIO DO RESIDENTE</vt:lpstr>
      <vt:lpstr>QUESTIONÁRIO DO RESIDENTE</vt:lpstr>
      <vt:lpstr>QUESTIONÁRIO DO RESIDENTE</vt:lpstr>
      <vt:lpstr>QUESTIONÁRIO RESIDENTE DADOS DEMOGRÁFICOS</vt:lpstr>
      <vt:lpstr>QUESTIONÁRIO DO RESIDENTE DADOS DEMOGRÁFICOS</vt:lpstr>
      <vt:lpstr>QUESTIONÁRIO DO RESIDENTE DADOS uso de antimicrobianos</vt:lpstr>
      <vt:lpstr>QUESTIONÁRIO DO RESIDENTE DADOS uso de antimicrobianos</vt:lpstr>
      <vt:lpstr>QUESTIONÁRIO DO RESIDENTE DADOS uso de antimicrobianos</vt:lpstr>
      <vt:lpstr>QUESTIONÁRIO DO RESIDENTE Infeções Associadas aos Cuidados de Saúde</vt:lpstr>
      <vt:lpstr>O QUE É UMA INFEÇÃO ASSOCIADA AOS CUIDADOS DE SAÚDE (HAI) PARA O HALT-3?</vt:lpstr>
      <vt:lpstr>O QUE É UMA INFEÇÃO ASSOCIADA AOS CUIDADOS DE SAÚDE (HAI) PARA O HALT-3?</vt:lpstr>
      <vt:lpstr>DEFINIÇÕES DE CASOS HAI</vt:lpstr>
      <vt:lpstr>DEFINIÇÕES DE CASOS HAI EXEMPLO CELULITE</vt:lpstr>
      <vt:lpstr>DEFINIÇÕES DE CASOS HAI EXEMPLO CELULITE</vt:lpstr>
      <vt:lpstr>DEFINIÇÕES DE CASOS HAI</vt:lpstr>
      <vt:lpstr>QUESTIONÁRIO DO RESIDENTE Infeções Associadas aos Cuidados de Saúde</vt:lpstr>
      <vt:lpstr>QUESTIONÁRIO DO RESIDENTE Infeções Associadas aos Cuidados de Saúde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Todos os questionários já estão preenchidos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COMPLETING THE  QUESTIONNAIRES Part 2</dc:title>
  <dc:creator>Tracey Dillane</dc:creator>
  <cp:lastModifiedBy>pedro</cp:lastModifiedBy>
  <cp:revision>179</cp:revision>
  <cp:lastPrinted>2012-11-14T09:25:47Z</cp:lastPrinted>
  <dcterms:created xsi:type="dcterms:W3CDTF">2012-10-02T20:09:52Z</dcterms:created>
  <dcterms:modified xsi:type="dcterms:W3CDTF">2017-03-16T09:25:12Z</dcterms:modified>
</cp:coreProperties>
</file>